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2" r:id="rId1"/>
  </p:sldMasterIdLst>
  <p:notesMasterIdLst>
    <p:notesMasterId r:id="rId61"/>
  </p:notesMasterIdLst>
  <p:handoutMasterIdLst>
    <p:handoutMasterId r:id="rId62"/>
  </p:handoutMasterIdLst>
  <p:sldIdLst>
    <p:sldId id="256" r:id="rId2"/>
    <p:sldId id="258" r:id="rId3"/>
    <p:sldId id="259" r:id="rId4"/>
    <p:sldId id="260" r:id="rId5"/>
    <p:sldId id="298" r:id="rId6"/>
    <p:sldId id="299" r:id="rId7"/>
    <p:sldId id="300" r:id="rId8"/>
    <p:sldId id="265" r:id="rId9"/>
    <p:sldId id="264" r:id="rId10"/>
    <p:sldId id="266" r:id="rId11"/>
    <p:sldId id="301" r:id="rId12"/>
    <p:sldId id="267" r:id="rId13"/>
    <p:sldId id="268" r:id="rId14"/>
    <p:sldId id="269" r:id="rId15"/>
    <p:sldId id="270" r:id="rId16"/>
    <p:sldId id="271" r:id="rId17"/>
    <p:sldId id="272" r:id="rId18"/>
    <p:sldId id="302" r:id="rId19"/>
    <p:sldId id="273" r:id="rId20"/>
    <p:sldId id="274" r:id="rId21"/>
    <p:sldId id="275" r:id="rId22"/>
    <p:sldId id="285" r:id="rId23"/>
    <p:sldId id="286" r:id="rId24"/>
    <p:sldId id="318" r:id="rId25"/>
    <p:sldId id="262" r:id="rId26"/>
    <p:sldId id="276" r:id="rId27"/>
    <p:sldId id="277" r:id="rId28"/>
    <p:sldId id="278" r:id="rId29"/>
    <p:sldId id="279" r:id="rId30"/>
    <p:sldId id="287" r:id="rId31"/>
    <p:sldId id="288"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 id="292" r:id="rId47"/>
    <p:sldId id="323" r:id="rId48"/>
    <p:sldId id="319" r:id="rId49"/>
    <p:sldId id="320" r:id="rId50"/>
    <p:sldId id="321" r:id="rId51"/>
    <p:sldId id="322" r:id="rId52"/>
    <p:sldId id="326" r:id="rId53"/>
    <p:sldId id="327" r:id="rId54"/>
    <p:sldId id="328" r:id="rId55"/>
    <p:sldId id="329" r:id="rId56"/>
    <p:sldId id="330" r:id="rId57"/>
    <p:sldId id="331" r:id="rId58"/>
    <p:sldId id="332" r:id="rId59"/>
    <p:sldId id="325" r:id="rId60"/>
  </p:sldIdLst>
  <p:sldSz cx="9144000" cy="6858000" type="screen4x3"/>
  <p:notesSz cx="6858000" cy="9144000"/>
  <p:embeddedFontLst>
    <p:embeddedFont>
      <p:font typeface="Calibri" panose="020F0502020204030204" pitchFamily="34" charset="0"/>
      <p:regular r:id="rId63"/>
      <p:bold r:id="rId64"/>
      <p:italic r:id="rId65"/>
      <p:boldItalic r:id="rId66"/>
    </p:embeddedFont>
    <p:embeddedFont>
      <p:font typeface="Aero Matics Display" panose="020B0603060101010101" pitchFamily="34" charset="0"/>
      <p:regular r:id="rId67"/>
      <p:bold r:id="rId68"/>
      <p:italic r:id="rId69"/>
      <p:boldItalic r:id="rId70"/>
    </p:embeddedFont>
    <p:embeddedFont>
      <p:font typeface="Aero Matics" panose="020B0603060101010101" pitchFamily="34" charset="0"/>
      <p:regular r:id="rId71"/>
      <p:bold r:id="rId72"/>
      <p:italic r:id="rId73"/>
      <p:boldItalic r:id="rId74"/>
    </p:embeddedFont>
    <p:embeddedFont>
      <p:font typeface="Arial Narrow" panose="020B0606020202030204" pitchFamily="34" charset="0"/>
      <p:regular r:id="rId75"/>
      <p:bold r:id="rId76"/>
      <p:italic r:id="rId77"/>
      <p:boldItalic r:id="rId78"/>
    </p:embeddedFont>
    <p:embeddedFont>
      <p:font typeface="Aharoni" panose="02010803020104030203" pitchFamily="2" charset="-79"/>
      <p:bold r:id="rId79"/>
    </p:embeddedFont>
    <p:embeddedFont>
      <p:font typeface="Calibri Light" panose="020F0302020204030204" pitchFamily="34" charset="0"/>
      <p:regular r:id="rId80"/>
      <p:italic r:id="rId81"/>
    </p:embeddedFont>
    <p:embeddedFont>
      <p:font typeface="Aero Matics Light" panose="020B0303060101010101" pitchFamily="34" charset="0"/>
      <p:regular r:id="rId82"/>
      <p:italic r:id="rId83"/>
    </p:embeddedFont>
  </p:embeddedFontLst>
  <p:defaultTextStyle>
    <a:defPPr>
      <a:defRPr lang="ca-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cción predeterminada" id="{4CCC9AB8-38E9-42F1-B8C5-F4DE44A51E6D}">
          <p14:sldIdLst>
            <p14:sldId id="256"/>
            <p14:sldId id="258"/>
            <p14:sldId id="259"/>
            <p14:sldId id="260"/>
            <p14:sldId id="298"/>
            <p14:sldId id="299"/>
            <p14:sldId id="300"/>
            <p14:sldId id="265"/>
            <p14:sldId id="264"/>
            <p14:sldId id="266"/>
            <p14:sldId id="301"/>
            <p14:sldId id="267"/>
            <p14:sldId id="268"/>
            <p14:sldId id="269"/>
            <p14:sldId id="270"/>
            <p14:sldId id="271"/>
            <p14:sldId id="272"/>
            <p14:sldId id="302"/>
            <p14:sldId id="273"/>
            <p14:sldId id="274"/>
            <p14:sldId id="275"/>
            <p14:sldId id="285"/>
            <p14:sldId id="286"/>
            <p14:sldId id="318"/>
            <p14:sldId id="262"/>
            <p14:sldId id="276"/>
            <p14:sldId id="277"/>
            <p14:sldId id="278"/>
            <p14:sldId id="279"/>
            <p14:sldId id="287"/>
            <p14:sldId id="288"/>
            <p14:sldId id="304"/>
            <p14:sldId id="305"/>
            <p14:sldId id="306"/>
            <p14:sldId id="307"/>
            <p14:sldId id="308"/>
            <p14:sldId id="309"/>
            <p14:sldId id="310"/>
            <p14:sldId id="311"/>
            <p14:sldId id="312"/>
            <p14:sldId id="313"/>
            <p14:sldId id="314"/>
            <p14:sldId id="315"/>
            <p14:sldId id="316"/>
            <p14:sldId id="317"/>
            <p14:sldId id="292"/>
            <p14:sldId id="323"/>
            <p14:sldId id="319"/>
            <p14:sldId id="320"/>
            <p14:sldId id="321"/>
            <p14:sldId id="322"/>
            <p14:sldId id="326"/>
            <p14:sldId id="327"/>
            <p14:sldId id="328"/>
            <p14:sldId id="329"/>
            <p14:sldId id="330"/>
            <p14:sldId id="331"/>
            <p14:sldId id="332"/>
            <p14:sldId id="3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47" autoAdjust="0"/>
    <p:restoredTop sz="79533" autoAdjust="0"/>
  </p:normalViewPr>
  <p:slideViewPr>
    <p:cSldViewPr snapToGrid="0">
      <p:cViewPr varScale="1">
        <p:scale>
          <a:sx n="59" d="100"/>
          <a:sy n="59" d="100"/>
        </p:scale>
        <p:origin x="1800" y="72"/>
      </p:cViewPr>
      <p:guideLst>
        <p:guide orient="horz" pos="2160"/>
        <p:guide pos="2880"/>
      </p:guideLst>
    </p:cSldViewPr>
  </p:slideViewPr>
  <p:outlineViewPr>
    <p:cViewPr>
      <p:scale>
        <a:sx n="33" d="100"/>
        <a:sy n="33" d="100"/>
      </p:scale>
      <p:origin x="0" y="8418"/>
    </p:cViewPr>
  </p:outlineViewPr>
  <p:notesTextViewPr>
    <p:cViewPr>
      <p:scale>
        <a:sx n="1" d="1"/>
        <a:sy n="1" d="1"/>
      </p:scale>
      <p:origin x="0" y="0"/>
    </p:cViewPr>
  </p:notesTextViewPr>
  <p:sorterViewPr>
    <p:cViewPr>
      <p:scale>
        <a:sx n="100" d="100"/>
        <a:sy n="100" d="100"/>
      </p:scale>
      <p:origin x="0" y="19638"/>
    </p:cViewPr>
  </p:sorterViewPr>
  <p:notesViewPr>
    <p:cSldViewPr snapToGrid="0">
      <p:cViewPr varScale="1">
        <p:scale>
          <a:sx n="69" d="100"/>
          <a:sy n="69" d="100"/>
        </p:scale>
        <p:origin x="-159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 Id="rId87" Type="http://schemas.openxmlformats.org/officeDocument/2006/relationships/tableStyles" Target="tableStyles.xml"/><Relationship Id="rId61" Type="http://schemas.openxmlformats.org/officeDocument/2006/relationships/notesMaster" Target="notesMasters/notesMaster1.xml"/><Relationship Id="rId82" Type="http://schemas.openxmlformats.org/officeDocument/2006/relationships/font" Target="fonts/font2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FC406A-D311-4724-9DE8-56519EB6F069}" type="datetimeFigureOut">
              <a:rPr lang="es-ES" smtClean="0"/>
              <a:t>26/10/2015</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D9EBDAB-64B2-4A7D-A64F-8690250E11A0}" type="slidenum">
              <a:rPr lang="es-ES" smtClean="0"/>
              <a:t>‹#›</a:t>
            </a:fld>
            <a:endParaRPr lang="es-ES"/>
          </a:p>
        </p:txBody>
      </p:sp>
    </p:spTree>
    <p:extLst>
      <p:ext uri="{BB962C8B-B14F-4D97-AF65-F5344CB8AC3E}">
        <p14:creationId xmlns:p14="http://schemas.microsoft.com/office/powerpoint/2010/main" val="2796309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Contenidor de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0C7AC-8FF2-444A-9136-BB4C625F6E94}" type="datetimeFigureOut">
              <a:rPr lang="ca-ES" smtClean="0"/>
              <a:t>26/10/2015</a:t>
            </a:fld>
            <a:endParaRPr lang="ca-ES"/>
          </a:p>
        </p:txBody>
      </p:sp>
      <p:sp>
        <p:nvSpPr>
          <p:cNvPr id="4" name="Contenidor d'imatge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a-ES"/>
          </a:p>
        </p:txBody>
      </p:sp>
      <p:sp>
        <p:nvSpPr>
          <p:cNvPr id="5" name="Contenidor de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6" name="Contenidor de peu de pà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0C5E5-917B-492A-8C00-E4DBACA2A7DA}" type="slidenum">
              <a:rPr lang="ca-ES" smtClean="0"/>
              <a:t>‹#›</a:t>
            </a:fld>
            <a:endParaRPr lang="ca-ES"/>
          </a:p>
        </p:txBody>
      </p:sp>
    </p:spTree>
    <p:extLst>
      <p:ext uri="{BB962C8B-B14F-4D97-AF65-F5344CB8AC3E}">
        <p14:creationId xmlns:p14="http://schemas.microsoft.com/office/powerpoint/2010/main" val="254138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r>
              <a:rPr lang="ca-ES" dirty="0" smtClean="0"/>
              <a:t>Presentació dissenyada per fer-la servir amb pantalla digital o també</a:t>
            </a:r>
            <a:r>
              <a:rPr lang="ca-ES" baseline="0" dirty="0" smtClean="0"/>
              <a:t> com a material interactiu</a:t>
            </a:r>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a:t>
            </a:fld>
            <a:endParaRPr lang="ca-ES"/>
          </a:p>
        </p:txBody>
      </p:sp>
    </p:spTree>
    <p:extLst>
      <p:ext uri="{BB962C8B-B14F-4D97-AF65-F5344CB8AC3E}">
        <p14:creationId xmlns:p14="http://schemas.microsoft.com/office/powerpoint/2010/main" val="3445181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Diapositiva</a:t>
            </a:r>
            <a:r>
              <a:rPr lang="ca-ES" baseline="0" dirty="0" smtClean="0"/>
              <a:t> duplicada per igualar transicions en tot l’apartat</a:t>
            </a:r>
            <a:endParaRPr lang="ca-ES"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(que salta a la diapositiva 12)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gerros són àrees sensibles que van a la diapositiva corresponent de detall (Diapositiva 14)</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10</a:t>
            </a:fld>
            <a:endParaRPr lang="ca-ES"/>
          </a:p>
        </p:txBody>
      </p:sp>
    </p:spTree>
    <p:extLst>
      <p:ext uri="{BB962C8B-B14F-4D97-AF65-F5344CB8AC3E}">
        <p14:creationId xmlns:p14="http://schemas.microsoft.com/office/powerpoint/2010/main" val="3456051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Diapositiva</a:t>
            </a:r>
            <a:r>
              <a:rPr lang="ca-ES" baseline="0" dirty="0" smtClean="0"/>
              <a:t> duplicada per igualar transicions en tot l’apartat</a:t>
            </a:r>
            <a:endParaRPr lang="ca-ES"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gerros són àrees sensibles que van a la diapositiva corresponent de detall (Diapositiva 14)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11</a:t>
            </a:fld>
            <a:endParaRPr lang="ca-ES"/>
          </a:p>
        </p:txBody>
      </p:sp>
    </p:spTree>
    <p:extLst>
      <p:ext uri="{BB962C8B-B14F-4D97-AF65-F5344CB8AC3E}">
        <p14:creationId xmlns:p14="http://schemas.microsoft.com/office/powerpoint/2010/main" val="785165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gerros són àrees sensibles que van a la diapositiva corresponent de detall (Diapositiva 15)</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12</a:t>
            </a:fld>
            <a:endParaRPr lang="ca-ES"/>
          </a:p>
        </p:txBody>
      </p:sp>
    </p:spTree>
    <p:extLst>
      <p:ext uri="{BB962C8B-B14F-4D97-AF65-F5344CB8AC3E}">
        <p14:creationId xmlns:p14="http://schemas.microsoft.com/office/powerpoint/2010/main" val="3419349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gerros són àrees sensibles que van a la diapositiva corresponent de detall (Diapositiva 16)</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13</a:t>
            </a:fld>
            <a:endParaRPr lang="ca-ES"/>
          </a:p>
        </p:txBody>
      </p:sp>
    </p:spTree>
    <p:extLst>
      <p:ext uri="{BB962C8B-B14F-4D97-AF65-F5344CB8AC3E}">
        <p14:creationId xmlns:p14="http://schemas.microsoft.com/office/powerpoint/2010/main" val="3316370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torna a la</a:t>
            </a:r>
            <a:r>
              <a:rPr lang="ca-ES" baseline="0" dirty="0" smtClean="0"/>
              <a:t> visió de conjunt corresponent  (Diapositiva 11)</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14</a:t>
            </a:fld>
            <a:endParaRPr lang="ca-ES"/>
          </a:p>
        </p:txBody>
      </p:sp>
    </p:spTree>
    <p:extLst>
      <p:ext uri="{BB962C8B-B14F-4D97-AF65-F5344CB8AC3E}">
        <p14:creationId xmlns:p14="http://schemas.microsoft.com/office/powerpoint/2010/main" val="3675803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torna a la</a:t>
            </a:r>
            <a:r>
              <a:rPr lang="ca-ES" baseline="0" dirty="0" smtClean="0"/>
              <a:t> visió de conjunt corresponent  (Diapositiva 12)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15</a:t>
            </a:fld>
            <a:endParaRPr lang="ca-ES"/>
          </a:p>
        </p:txBody>
      </p:sp>
    </p:spTree>
    <p:extLst>
      <p:ext uri="{BB962C8B-B14F-4D97-AF65-F5344CB8AC3E}">
        <p14:creationId xmlns:p14="http://schemas.microsoft.com/office/powerpoint/2010/main" val="3920876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torna a la</a:t>
            </a:r>
            <a:r>
              <a:rPr lang="ca-ES" baseline="0" dirty="0" smtClean="0"/>
              <a:t> visió de conjunt corresponent  (Diapositiva 13)</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que torna a la pantalla inicial de ‘Profunditat de color’ (Diapositiva 9) i «enrere»</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16</a:t>
            </a:fld>
            <a:endParaRPr lang="ca-ES"/>
          </a:p>
        </p:txBody>
      </p:sp>
    </p:spTree>
    <p:extLst>
      <p:ext uri="{BB962C8B-B14F-4D97-AF65-F5344CB8AC3E}">
        <p14:creationId xmlns:p14="http://schemas.microsoft.com/office/powerpoint/2010/main" val="2614777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Diapositiva</a:t>
            </a:r>
            <a:r>
              <a:rPr lang="ca-ES" baseline="0" dirty="0" smtClean="0"/>
              <a:t> duplicada per igualar transicions en tot l’apartat</a:t>
            </a:r>
            <a:endParaRPr lang="ca-ES"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Franja lateral dreta com a botó «</a:t>
            </a:r>
            <a:r>
              <a:rPr lang="ca-ES" baseline="0" dirty="0" smtClean="0"/>
              <a:t>endavant» salta a la Diapositiva 19</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17</a:t>
            </a:fld>
            <a:endParaRPr lang="ca-ES"/>
          </a:p>
        </p:txBody>
      </p:sp>
    </p:spTree>
    <p:extLst>
      <p:ext uri="{BB962C8B-B14F-4D97-AF65-F5344CB8AC3E}">
        <p14:creationId xmlns:p14="http://schemas.microsoft.com/office/powerpoint/2010/main" val="3975174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Diapositiva</a:t>
            </a:r>
            <a:r>
              <a:rPr lang="ca-ES" baseline="0" dirty="0" smtClean="0"/>
              <a:t> duplicada per igualar transicions en tot l’apartat</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dirty="0" smtClean="0"/>
          </a:p>
          <a:p>
            <a:endParaRPr lang="ca-ES"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18</a:t>
            </a:fld>
            <a:endParaRPr lang="ca-ES"/>
          </a:p>
        </p:txBody>
      </p:sp>
    </p:spTree>
    <p:extLst>
      <p:ext uri="{BB962C8B-B14F-4D97-AF65-F5344CB8AC3E}">
        <p14:creationId xmlns:p14="http://schemas.microsoft.com/office/powerpoint/2010/main" val="2012732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foto és una àrea sensible que fa aparèixer el detall de la paleta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paleta és una àrea sensible que s’amaga a ella mateixa</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19</a:t>
            </a:fld>
            <a:endParaRPr lang="ca-ES"/>
          </a:p>
        </p:txBody>
      </p:sp>
    </p:spTree>
    <p:extLst>
      <p:ext uri="{BB962C8B-B14F-4D97-AF65-F5344CB8AC3E}">
        <p14:creationId xmlns:p14="http://schemas.microsoft.com/office/powerpoint/2010/main" val="186989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r>
              <a:rPr lang="ca-ES" dirty="0" smtClean="0"/>
              <a:t>- Franges laterals com a botons «</a:t>
            </a:r>
            <a:r>
              <a:rPr lang="ca-ES" baseline="0" dirty="0" smtClean="0"/>
              <a:t>endavant» i «enrere» </a:t>
            </a:r>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a:t>
            </a:fld>
            <a:endParaRPr lang="ca-ES"/>
          </a:p>
        </p:txBody>
      </p:sp>
    </p:spTree>
    <p:extLst>
      <p:ext uri="{BB962C8B-B14F-4D97-AF65-F5344CB8AC3E}">
        <p14:creationId xmlns:p14="http://schemas.microsoft.com/office/powerpoint/2010/main" val="2462346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foto és una àrea sensible que fa aparèixer el detall de la paleta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paleta és una àrea sensible que s’amaga a ella mateixa</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20</a:t>
            </a:fld>
            <a:endParaRPr lang="ca-ES"/>
          </a:p>
        </p:txBody>
      </p:sp>
    </p:spTree>
    <p:extLst>
      <p:ext uri="{BB962C8B-B14F-4D97-AF65-F5344CB8AC3E}">
        <p14:creationId xmlns:p14="http://schemas.microsoft.com/office/powerpoint/2010/main" val="3608798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foto és una àrea sensible que fa aparèixer el detall de la paleta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paleta és una àrea sensible que s’amaga a ella mateixa</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21</a:t>
            </a:fld>
            <a:endParaRPr lang="ca-ES"/>
          </a:p>
        </p:txBody>
      </p:sp>
    </p:spTree>
    <p:extLst>
      <p:ext uri="{BB962C8B-B14F-4D97-AF65-F5344CB8AC3E}">
        <p14:creationId xmlns:p14="http://schemas.microsoft.com/office/powerpoint/2010/main" val="814140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foto és una àrea sensible que fa aparèixer el detall de la paleta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paleta és una àrea sensible que s’amaga a ella mateixa</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22</a:t>
            </a:fld>
            <a:endParaRPr lang="ca-ES"/>
          </a:p>
        </p:txBody>
      </p:sp>
    </p:spTree>
    <p:extLst>
      <p:ext uri="{BB962C8B-B14F-4D97-AF65-F5344CB8AC3E}">
        <p14:creationId xmlns:p14="http://schemas.microsoft.com/office/powerpoint/2010/main" val="2633886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Franja lateral esquerre com a botó</a:t>
            </a:r>
            <a:r>
              <a:rPr lang="ca-ES" baseline="0" dirty="0" smtClean="0"/>
              <a:t> «enrere»</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23</a:t>
            </a:fld>
            <a:endParaRPr lang="ca-ES"/>
          </a:p>
        </p:txBody>
      </p:sp>
    </p:spTree>
    <p:extLst>
      <p:ext uri="{BB962C8B-B14F-4D97-AF65-F5344CB8AC3E}">
        <p14:creationId xmlns:p14="http://schemas.microsoft.com/office/powerpoint/2010/main" val="1968685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El títol va a</a:t>
            </a:r>
            <a:r>
              <a:rPr lang="ca-ES" baseline="0" dirty="0" smtClean="0"/>
              <a:t> la pantalla inicial de «La profunditat de color»  (Diapositiva 9)</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imatges als exemples de les diapositives 25, 32 i 39</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24</a:t>
            </a:fld>
            <a:endParaRPr lang="ca-ES"/>
          </a:p>
        </p:txBody>
      </p:sp>
    </p:spTree>
    <p:extLst>
      <p:ext uri="{BB962C8B-B14F-4D97-AF65-F5344CB8AC3E}">
        <p14:creationId xmlns:p14="http://schemas.microsoft.com/office/powerpoint/2010/main" val="2715749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25</a:t>
            </a:fld>
            <a:endParaRPr lang="ca-ES"/>
          </a:p>
        </p:txBody>
      </p:sp>
    </p:spTree>
    <p:extLst>
      <p:ext uri="{BB962C8B-B14F-4D97-AF65-F5344CB8AC3E}">
        <p14:creationId xmlns:p14="http://schemas.microsoft.com/office/powerpoint/2010/main" val="3908762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26</a:t>
            </a:fld>
            <a:endParaRPr lang="ca-ES"/>
          </a:p>
        </p:txBody>
      </p:sp>
    </p:spTree>
    <p:extLst>
      <p:ext uri="{BB962C8B-B14F-4D97-AF65-F5344CB8AC3E}">
        <p14:creationId xmlns:p14="http://schemas.microsoft.com/office/powerpoint/2010/main" val="4199696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27</a:t>
            </a:fld>
            <a:endParaRPr lang="ca-ES"/>
          </a:p>
        </p:txBody>
      </p:sp>
    </p:spTree>
    <p:extLst>
      <p:ext uri="{BB962C8B-B14F-4D97-AF65-F5344CB8AC3E}">
        <p14:creationId xmlns:p14="http://schemas.microsoft.com/office/powerpoint/2010/main" val="145085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28</a:t>
            </a:fld>
            <a:endParaRPr lang="ca-ES"/>
          </a:p>
        </p:txBody>
      </p:sp>
    </p:spTree>
    <p:extLst>
      <p:ext uri="{BB962C8B-B14F-4D97-AF65-F5344CB8AC3E}">
        <p14:creationId xmlns:p14="http://schemas.microsoft.com/office/powerpoint/2010/main" val="732894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29</a:t>
            </a:fld>
            <a:endParaRPr lang="ca-ES"/>
          </a:p>
        </p:txBody>
      </p:sp>
    </p:spTree>
    <p:extLst>
      <p:ext uri="{BB962C8B-B14F-4D97-AF65-F5344CB8AC3E}">
        <p14:creationId xmlns:p14="http://schemas.microsoft.com/office/powerpoint/2010/main" val="3154651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dirty="0" smtClean="0"/>
              <a:t>- Franges laterals com a botons «</a:t>
            </a:r>
            <a:r>
              <a:rPr lang="ca-ES" baseline="0" dirty="0" smtClean="0"/>
              <a:t>endavant» i «enrere» </a:t>
            </a:r>
            <a:endParaRPr lang="ca-ES"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a:t>
            </a:fld>
            <a:endParaRPr lang="ca-ES"/>
          </a:p>
        </p:txBody>
      </p:sp>
    </p:spTree>
    <p:extLst>
      <p:ext uri="{BB962C8B-B14F-4D97-AF65-F5344CB8AC3E}">
        <p14:creationId xmlns:p14="http://schemas.microsoft.com/office/powerpoint/2010/main" val="4131311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30</a:t>
            </a:fld>
            <a:endParaRPr lang="ca-ES"/>
          </a:p>
        </p:txBody>
      </p:sp>
    </p:spTree>
    <p:extLst>
      <p:ext uri="{BB962C8B-B14F-4D97-AF65-F5344CB8AC3E}">
        <p14:creationId xmlns:p14="http://schemas.microsoft.com/office/powerpoint/2010/main" val="3568545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31</a:t>
            </a:fld>
            <a:endParaRPr lang="ca-ES"/>
          </a:p>
        </p:txBody>
      </p:sp>
    </p:spTree>
    <p:extLst>
      <p:ext uri="{BB962C8B-B14F-4D97-AF65-F5344CB8AC3E}">
        <p14:creationId xmlns:p14="http://schemas.microsoft.com/office/powerpoint/2010/main" val="8054402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32</a:t>
            </a:fld>
            <a:endParaRPr lang="ca-ES"/>
          </a:p>
        </p:txBody>
      </p:sp>
    </p:spTree>
    <p:extLst>
      <p:ext uri="{BB962C8B-B14F-4D97-AF65-F5344CB8AC3E}">
        <p14:creationId xmlns:p14="http://schemas.microsoft.com/office/powerpoint/2010/main" val="985225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33</a:t>
            </a:fld>
            <a:endParaRPr lang="ca-ES"/>
          </a:p>
        </p:txBody>
      </p:sp>
    </p:spTree>
    <p:extLst>
      <p:ext uri="{BB962C8B-B14F-4D97-AF65-F5344CB8AC3E}">
        <p14:creationId xmlns:p14="http://schemas.microsoft.com/office/powerpoint/2010/main" val="25716406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34</a:t>
            </a:fld>
            <a:endParaRPr lang="ca-ES"/>
          </a:p>
        </p:txBody>
      </p:sp>
    </p:spTree>
    <p:extLst>
      <p:ext uri="{BB962C8B-B14F-4D97-AF65-F5344CB8AC3E}">
        <p14:creationId xmlns:p14="http://schemas.microsoft.com/office/powerpoint/2010/main" val="2724991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35</a:t>
            </a:fld>
            <a:endParaRPr lang="ca-ES"/>
          </a:p>
        </p:txBody>
      </p:sp>
    </p:spTree>
    <p:extLst>
      <p:ext uri="{BB962C8B-B14F-4D97-AF65-F5344CB8AC3E}">
        <p14:creationId xmlns:p14="http://schemas.microsoft.com/office/powerpoint/2010/main" val="3615419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36</a:t>
            </a:fld>
            <a:endParaRPr lang="ca-ES"/>
          </a:p>
        </p:txBody>
      </p:sp>
    </p:spTree>
    <p:extLst>
      <p:ext uri="{BB962C8B-B14F-4D97-AF65-F5344CB8AC3E}">
        <p14:creationId xmlns:p14="http://schemas.microsoft.com/office/powerpoint/2010/main" val="3222598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37</a:t>
            </a:fld>
            <a:endParaRPr lang="ca-ES"/>
          </a:p>
        </p:txBody>
      </p:sp>
    </p:spTree>
    <p:extLst>
      <p:ext uri="{BB962C8B-B14F-4D97-AF65-F5344CB8AC3E}">
        <p14:creationId xmlns:p14="http://schemas.microsoft.com/office/powerpoint/2010/main" val="11895732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38</a:t>
            </a:fld>
            <a:endParaRPr lang="ca-ES"/>
          </a:p>
        </p:txBody>
      </p:sp>
    </p:spTree>
    <p:extLst>
      <p:ext uri="{BB962C8B-B14F-4D97-AF65-F5344CB8AC3E}">
        <p14:creationId xmlns:p14="http://schemas.microsoft.com/office/powerpoint/2010/main" val="8426076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39</a:t>
            </a:fld>
            <a:endParaRPr lang="ca-ES"/>
          </a:p>
        </p:txBody>
      </p:sp>
    </p:spTree>
    <p:extLst>
      <p:ext uri="{BB962C8B-B14F-4D97-AF65-F5344CB8AC3E}">
        <p14:creationId xmlns:p14="http://schemas.microsoft.com/office/powerpoint/2010/main" val="817508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Franja</a:t>
            </a:r>
            <a:r>
              <a:rPr lang="ca-ES" baseline="0" dirty="0" smtClean="0"/>
              <a:t> esquerre com a botó «enrere» </a:t>
            </a:r>
          </a:p>
          <a:p>
            <a:pPr marL="171450" indent="-171450">
              <a:buFontTx/>
              <a:buChar char="-"/>
            </a:pPr>
            <a:r>
              <a:rPr lang="ca-ES" baseline="0" dirty="0" smtClean="0"/>
              <a:t>Els botons 1, 2, i 3 van a l’inici de cada tema</a:t>
            </a:r>
          </a:p>
          <a:p>
            <a:pPr marL="171450" indent="-171450">
              <a:buFontTx/>
              <a:buChar char="-"/>
            </a:pPr>
            <a:r>
              <a:rPr lang="ca-ES" baseline="0" dirty="0" smtClean="0"/>
              <a:t>El títol com a botó que va a l’inici</a:t>
            </a:r>
          </a:p>
          <a:p>
            <a:pPr marL="171450" indent="-171450">
              <a:buFontTx/>
              <a:buChar char="-"/>
            </a:pPr>
            <a:endParaRPr lang="ca-ES" baseline="0" dirty="0" smtClean="0"/>
          </a:p>
          <a:p>
            <a:pPr marL="171450" indent="-171450">
              <a:buFontTx/>
              <a:buChar char="-"/>
            </a:pPr>
            <a:endParaRPr lang="ca-ES" baseline="0" dirty="0" smtClean="0"/>
          </a:p>
          <a:p>
            <a:pPr marL="171450" indent="-171450">
              <a:buFontTx/>
              <a:buChar char="-"/>
            </a:pPr>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a:t>
            </a:fld>
            <a:endParaRPr lang="ca-ES"/>
          </a:p>
        </p:txBody>
      </p:sp>
    </p:spTree>
    <p:extLst>
      <p:ext uri="{BB962C8B-B14F-4D97-AF65-F5344CB8AC3E}">
        <p14:creationId xmlns:p14="http://schemas.microsoft.com/office/powerpoint/2010/main" val="38513346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40</a:t>
            </a:fld>
            <a:endParaRPr lang="ca-ES"/>
          </a:p>
        </p:txBody>
      </p:sp>
    </p:spTree>
    <p:extLst>
      <p:ext uri="{BB962C8B-B14F-4D97-AF65-F5344CB8AC3E}">
        <p14:creationId xmlns:p14="http://schemas.microsoft.com/office/powerpoint/2010/main" val="3371868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41</a:t>
            </a:fld>
            <a:endParaRPr lang="ca-ES"/>
          </a:p>
        </p:txBody>
      </p:sp>
    </p:spTree>
    <p:extLst>
      <p:ext uri="{BB962C8B-B14F-4D97-AF65-F5344CB8AC3E}">
        <p14:creationId xmlns:p14="http://schemas.microsoft.com/office/powerpoint/2010/main" val="32826290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42</a:t>
            </a:fld>
            <a:endParaRPr lang="ca-ES"/>
          </a:p>
        </p:txBody>
      </p:sp>
    </p:spTree>
    <p:extLst>
      <p:ext uri="{BB962C8B-B14F-4D97-AF65-F5344CB8AC3E}">
        <p14:creationId xmlns:p14="http://schemas.microsoft.com/office/powerpoint/2010/main" val="5661770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43</a:t>
            </a:fld>
            <a:endParaRPr lang="ca-ES"/>
          </a:p>
        </p:txBody>
      </p:sp>
    </p:spTree>
    <p:extLst>
      <p:ext uri="{BB962C8B-B14F-4D97-AF65-F5344CB8AC3E}">
        <p14:creationId xmlns:p14="http://schemas.microsoft.com/office/powerpoint/2010/main" val="38203620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44</a:t>
            </a:fld>
            <a:endParaRPr lang="ca-ES"/>
          </a:p>
        </p:txBody>
      </p:sp>
    </p:spTree>
    <p:extLst>
      <p:ext uri="{BB962C8B-B14F-4D97-AF65-F5344CB8AC3E}">
        <p14:creationId xmlns:p14="http://schemas.microsoft.com/office/powerpoint/2010/main" val="45676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botó inferior desplega el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Cada botó duu a la pantalla respectiva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La franja superior és una àrea sensible que porta al menú d’exemples (Diapositiva 24)</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45</a:t>
            </a:fld>
            <a:endParaRPr lang="ca-ES"/>
          </a:p>
        </p:txBody>
      </p:sp>
    </p:spTree>
    <p:extLst>
      <p:ext uri="{BB962C8B-B14F-4D97-AF65-F5344CB8AC3E}">
        <p14:creationId xmlns:p14="http://schemas.microsoft.com/office/powerpoint/2010/main" val="42365509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que porta al menú (Diapositiva 4)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al menú (Diapositiva 4)</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imatges són àrees sensibles que despleguen la visió dels detalls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Els detalls són àrees sensibles que s’amaguen a ells mateixos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46</a:t>
            </a:fld>
            <a:endParaRPr lang="ca-ES"/>
          </a:p>
        </p:txBody>
      </p:sp>
    </p:spTree>
    <p:extLst>
      <p:ext uri="{BB962C8B-B14F-4D97-AF65-F5344CB8AC3E}">
        <p14:creationId xmlns:p14="http://schemas.microsoft.com/office/powerpoint/2010/main" val="5000759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Franges laterals com a botons «</a:t>
            </a:r>
            <a:r>
              <a:rPr lang="ca-ES" baseline="0" dirty="0" smtClean="0"/>
              <a:t>endavant» i «enrere» </a:t>
            </a:r>
          </a:p>
          <a:p>
            <a:pPr marL="171450" indent="-171450">
              <a:buFontTx/>
              <a:buChar char="-"/>
            </a:pPr>
            <a:r>
              <a:rPr lang="ca-ES" baseline="0" dirty="0" smtClean="0"/>
              <a:t>El títol porta a la pantalla inicial del tema (Diapositiva 46)</a:t>
            </a:r>
          </a:p>
          <a:p>
            <a:pPr marL="171450" indent="-171450">
              <a:buFontTx/>
              <a:buChar char="-"/>
            </a:pPr>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47</a:t>
            </a:fld>
            <a:endParaRPr lang="ca-ES"/>
          </a:p>
        </p:txBody>
      </p:sp>
    </p:spTree>
    <p:extLst>
      <p:ext uri="{BB962C8B-B14F-4D97-AF65-F5344CB8AC3E}">
        <p14:creationId xmlns:p14="http://schemas.microsoft.com/office/powerpoint/2010/main" val="1406171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Franges laterals com a botons «</a:t>
            </a:r>
            <a:r>
              <a:rPr lang="ca-ES" baseline="0" dirty="0" smtClean="0"/>
              <a:t>endavant» i «enrere» </a:t>
            </a:r>
          </a:p>
          <a:p>
            <a:pPr marL="171450" indent="-171450">
              <a:buFontTx/>
              <a:buChar char="-"/>
            </a:pPr>
            <a:r>
              <a:rPr lang="ca-ES" baseline="0" dirty="0" smtClean="0"/>
              <a:t>El títol porta a la pantalla inicial del tema (Diapositiva 46)</a:t>
            </a:r>
          </a:p>
          <a:p>
            <a:pPr marL="171450" indent="-171450">
              <a:buFontTx/>
              <a:buChar char="-"/>
            </a:pPr>
            <a:r>
              <a:rPr lang="ca-ES" baseline="0" dirty="0" smtClean="0"/>
              <a:t>Cada imatge és una àrea sensible que porta a la diapositiva amb l’explicació detallada</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48</a:t>
            </a:fld>
            <a:endParaRPr lang="ca-ES"/>
          </a:p>
        </p:txBody>
      </p:sp>
    </p:spTree>
    <p:extLst>
      <p:ext uri="{BB962C8B-B14F-4D97-AF65-F5344CB8AC3E}">
        <p14:creationId xmlns:p14="http://schemas.microsoft.com/office/powerpoint/2010/main" val="5424459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Franges laterals com a botons «</a:t>
            </a:r>
            <a:r>
              <a:rPr lang="ca-ES" baseline="0" dirty="0" smtClean="0"/>
              <a:t>endavant» i «enrere» </a:t>
            </a:r>
          </a:p>
          <a:p>
            <a:pPr marL="171450" indent="-171450">
              <a:buFontTx/>
              <a:buChar char="-"/>
            </a:pPr>
            <a:r>
              <a:rPr lang="ca-ES" baseline="0" dirty="0" smtClean="0"/>
              <a:t>El títol porta a la pantalla inicial del tema (Diapositiva 46)</a:t>
            </a:r>
          </a:p>
          <a:p>
            <a:pPr marL="171450" indent="-171450">
              <a:buFontTx/>
              <a:buChar char="-"/>
            </a:pPr>
            <a:r>
              <a:rPr lang="ca-ES" baseline="0" dirty="0" smtClean="0"/>
              <a:t>Les imatges i el text són àrees sensibles que tornen a la diapositiva 48</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49</a:t>
            </a:fld>
            <a:endParaRPr lang="ca-ES"/>
          </a:p>
        </p:txBody>
      </p:sp>
    </p:spTree>
    <p:extLst>
      <p:ext uri="{BB962C8B-B14F-4D97-AF65-F5344CB8AC3E}">
        <p14:creationId xmlns:p14="http://schemas.microsoft.com/office/powerpoint/2010/main" val="1847829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segon paràgraf és una àrea sensible que fa aparèixer un text explicatiu</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va al menú (Diapositiva 4)</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dirty="0" smtClean="0"/>
          </a:p>
          <a:p>
            <a:endParaRPr lang="ca-ES"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a:t>
            </a:fld>
            <a:endParaRPr lang="ca-ES"/>
          </a:p>
        </p:txBody>
      </p:sp>
    </p:spTree>
    <p:extLst>
      <p:ext uri="{BB962C8B-B14F-4D97-AF65-F5344CB8AC3E}">
        <p14:creationId xmlns:p14="http://schemas.microsoft.com/office/powerpoint/2010/main" val="12669221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Franges laterals com a botons «</a:t>
            </a:r>
            <a:r>
              <a:rPr lang="ca-ES" baseline="0" dirty="0" smtClean="0"/>
              <a:t>endavant» i «enrere» </a:t>
            </a:r>
          </a:p>
          <a:p>
            <a:pPr marL="171450" indent="-171450">
              <a:buFontTx/>
              <a:buChar char="-"/>
            </a:pPr>
            <a:r>
              <a:rPr lang="ca-ES" baseline="0" dirty="0" smtClean="0"/>
              <a:t>El títol porta a la pantalla inicial del tema (Diapositiva 46)</a:t>
            </a:r>
          </a:p>
          <a:p>
            <a:pPr marL="171450" indent="-171450">
              <a:buFontTx/>
              <a:buChar char="-"/>
            </a:pPr>
            <a:r>
              <a:rPr lang="ca-ES" baseline="0" dirty="0" smtClean="0"/>
              <a:t>Les imatges i el text són àrees sensibles que tornen a la diapositiva 48</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50</a:t>
            </a:fld>
            <a:endParaRPr lang="ca-ES"/>
          </a:p>
        </p:txBody>
      </p:sp>
    </p:spTree>
    <p:extLst>
      <p:ext uri="{BB962C8B-B14F-4D97-AF65-F5344CB8AC3E}">
        <p14:creationId xmlns:p14="http://schemas.microsoft.com/office/powerpoint/2010/main" val="42927795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Franges laterals com a botons «</a:t>
            </a:r>
            <a:r>
              <a:rPr lang="ca-ES" baseline="0" dirty="0" smtClean="0"/>
              <a:t>endavant» que porta a la diapositiva final (crèdits) i «enrere» </a:t>
            </a:r>
          </a:p>
          <a:p>
            <a:pPr marL="171450" indent="-171450">
              <a:buFontTx/>
              <a:buChar char="-"/>
            </a:pPr>
            <a:r>
              <a:rPr lang="ca-ES" baseline="0" dirty="0" smtClean="0"/>
              <a:t>El títol porta a la pantalla inicial del tema (Diapositiva 46)</a:t>
            </a:r>
          </a:p>
          <a:p>
            <a:pPr marL="171450" indent="-171450">
              <a:buFontTx/>
              <a:buChar char="-"/>
            </a:pPr>
            <a:r>
              <a:rPr lang="ca-ES" baseline="0" dirty="0" smtClean="0"/>
              <a:t>Les imatges i el text són àrees sensibles que tornen a la diapositiva 48</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51</a:t>
            </a:fld>
            <a:endParaRPr lang="ca-ES"/>
          </a:p>
        </p:txBody>
      </p:sp>
    </p:spTree>
    <p:extLst>
      <p:ext uri="{BB962C8B-B14F-4D97-AF65-F5344CB8AC3E}">
        <p14:creationId xmlns:p14="http://schemas.microsoft.com/office/powerpoint/2010/main" val="32183056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que porta a la diapositiva 4 (menú)</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al menú (Diapositiva 4)</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52</a:t>
            </a:fld>
            <a:endParaRPr lang="ca-ES"/>
          </a:p>
        </p:txBody>
      </p:sp>
    </p:spTree>
    <p:extLst>
      <p:ext uri="{BB962C8B-B14F-4D97-AF65-F5344CB8AC3E}">
        <p14:creationId xmlns:p14="http://schemas.microsoft.com/office/powerpoint/2010/main" val="17336403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 la diapositiva inicial del tema (Diapositiva 52)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53</a:t>
            </a:fld>
            <a:endParaRPr lang="ca-ES"/>
          </a:p>
        </p:txBody>
      </p:sp>
    </p:spTree>
    <p:extLst>
      <p:ext uri="{BB962C8B-B14F-4D97-AF65-F5344CB8AC3E}">
        <p14:creationId xmlns:p14="http://schemas.microsoft.com/office/powerpoint/2010/main" val="42759662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 la diapositiva inicial del tema (Diapositiva 52)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54</a:t>
            </a:fld>
            <a:endParaRPr lang="ca-ES"/>
          </a:p>
        </p:txBody>
      </p:sp>
    </p:spTree>
    <p:extLst>
      <p:ext uri="{BB962C8B-B14F-4D97-AF65-F5344CB8AC3E}">
        <p14:creationId xmlns:p14="http://schemas.microsoft.com/office/powerpoint/2010/main" val="36511411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 la diapositiva inicial del tema (Diapositiva 52)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55</a:t>
            </a:fld>
            <a:endParaRPr lang="ca-ES"/>
          </a:p>
        </p:txBody>
      </p:sp>
    </p:spTree>
    <p:extLst>
      <p:ext uri="{BB962C8B-B14F-4D97-AF65-F5344CB8AC3E}">
        <p14:creationId xmlns:p14="http://schemas.microsoft.com/office/powerpoint/2010/main" val="25396236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 la diapositiva inicial del tema (Diapositiva 52)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56</a:t>
            </a:fld>
            <a:endParaRPr lang="ca-ES"/>
          </a:p>
        </p:txBody>
      </p:sp>
    </p:spTree>
    <p:extLst>
      <p:ext uri="{BB962C8B-B14F-4D97-AF65-F5344CB8AC3E}">
        <p14:creationId xmlns:p14="http://schemas.microsoft.com/office/powerpoint/2010/main" val="37845439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porta a la diapositiva inicial del tema (Diapositiva 52)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Les icones porten a les dispositives explicatives corresponents</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57</a:t>
            </a:fld>
            <a:endParaRPr lang="ca-ES"/>
          </a:p>
        </p:txBody>
      </p:sp>
    </p:spTree>
    <p:extLst>
      <p:ext uri="{BB962C8B-B14F-4D97-AF65-F5344CB8AC3E}">
        <p14:creationId xmlns:p14="http://schemas.microsoft.com/office/powerpoint/2010/main" val="2413182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Esquema-resum</a:t>
            </a:r>
            <a:r>
              <a:rPr lang="ca-ES" baseline="0" dirty="0" smtClean="0"/>
              <a:t> en forma d’animació en 7 clics</a:t>
            </a:r>
          </a:p>
          <a:p>
            <a:pPr marL="171450" indent="-171450">
              <a:buFontTx/>
              <a:buChar char="-"/>
            </a:pPr>
            <a:r>
              <a:rPr lang="ca-ES" baseline="0" dirty="0" smtClean="0"/>
              <a:t>El text ‘La imatge digital’ porta al menú (Diapositiva 4)</a:t>
            </a:r>
          </a:p>
          <a:p>
            <a:pPr marL="171450" indent="-171450">
              <a:buFontTx/>
              <a:buChar char="-"/>
            </a:pPr>
            <a:r>
              <a:rPr lang="ca-ES" baseline="0" dirty="0" smtClean="0"/>
              <a:t>El text ‘Esquema’ reinicialitza l’animació</a:t>
            </a:r>
          </a:p>
          <a:p>
            <a:pPr marL="171450" indent="-171450">
              <a:buFontTx/>
              <a:buChar char="-"/>
            </a:pPr>
            <a:r>
              <a:rPr lang="ca-ES" baseline="0" dirty="0" smtClean="0"/>
              <a:t>Franges laterals com a botons «endavant» i «enrere» que van als crèdits finals i al menú respectivament</a:t>
            </a:r>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58</a:t>
            </a:fld>
            <a:endParaRPr lang="ca-ES"/>
          </a:p>
        </p:txBody>
      </p:sp>
    </p:spTree>
    <p:extLst>
      <p:ext uri="{BB962C8B-B14F-4D97-AF65-F5344CB8AC3E}">
        <p14:creationId xmlns:p14="http://schemas.microsoft.com/office/powerpoint/2010/main" val="19123588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r>
              <a:rPr lang="ca-ES" dirty="0" smtClean="0"/>
              <a:t>- La miniatura porta a l’inici de la presentació</a:t>
            </a:r>
            <a:endParaRPr lang="ca-ES" dirty="0"/>
          </a:p>
        </p:txBody>
      </p:sp>
      <p:sp>
        <p:nvSpPr>
          <p:cNvPr id="4" name="Contenidor de número de diapositiva 3"/>
          <p:cNvSpPr>
            <a:spLocks noGrp="1"/>
          </p:cNvSpPr>
          <p:nvPr>
            <p:ph type="sldNum" sz="quarter" idx="10"/>
          </p:nvPr>
        </p:nvSpPr>
        <p:spPr/>
        <p:txBody>
          <a:bodyPr/>
          <a:lstStyle/>
          <a:p>
            <a:fld id="{7B282F0D-F757-46D4-99D6-6849731E42D8}" type="slidenum">
              <a:rPr lang="ca-ES" smtClean="0"/>
              <a:t>59</a:t>
            </a:fld>
            <a:endParaRPr lang="ca-ES"/>
          </a:p>
        </p:txBody>
      </p:sp>
    </p:spTree>
    <p:extLst>
      <p:ext uri="{BB962C8B-B14F-4D97-AF65-F5344CB8AC3E}">
        <p14:creationId xmlns:p14="http://schemas.microsoft.com/office/powerpoint/2010/main" val="3488285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parèntesi amb les dimensions és una àrea sensible que fa aparèixer un text explicatiu</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va al menú (Diapositiva 4)</a:t>
            </a:r>
          </a:p>
          <a:p>
            <a:pPr marL="0" marR="0" indent="0" algn="l" defTabSz="914400" rtl="0" eaLnBrk="1" fontAlgn="auto" latinLnBrk="0" hangingPunct="1">
              <a:lnSpc>
                <a:spcPct val="100000"/>
              </a:lnSpc>
              <a:spcBef>
                <a:spcPts val="0"/>
              </a:spcBef>
              <a:spcAft>
                <a:spcPts val="0"/>
              </a:spcAft>
              <a:buClrTx/>
              <a:buSzTx/>
              <a:buFontTx/>
              <a:buNone/>
              <a:tabLst/>
              <a:defRPr/>
            </a:pPr>
            <a:endParaRPr lang="ca-E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ca-ES"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6</a:t>
            </a:fld>
            <a:endParaRPr lang="ca-ES"/>
          </a:p>
        </p:txBody>
      </p:sp>
    </p:spTree>
    <p:extLst>
      <p:ext uri="{BB962C8B-B14F-4D97-AF65-F5344CB8AC3E}">
        <p14:creationId xmlns:p14="http://schemas.microsoft.com/office/powerpoint/2010/main" val="322518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dirty="0" smtClean="0"/>
              <a:t>Franges laterals com a botons «</a:t>
            </a:r>
            <a:r>
              <a:rPr lang="ca-ES" baseline="0" dirty="0" smtClean="0"/>
              <a:t>endavant» i «enrere»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parèntesi amb les dimensions és una àrea sensible que fa aparèixer un text explicatiu</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ca-ES" baseline="0" dirty="0" smtClean="0"/>
              <a:t>El títol va al menú (Diapositiva 4)</a:t>
            </a:r>
          </a:p>
          <a:p>
            <a:pPr marL="0" marR="0" indent="0" algn="l" defTabSz="914400" rtl="0" eaLnBrk="1" fontAlgn="auto" latinLnBrk="0" hangingPunct="1">
              <a:lnSpc>
                <a:spcPct val="100000"/>
              </a:lnSpc>
              <a:spcBef>
                <a:spcPts val="0"/>
              </a:spcBef>
              <a:spcAft>
                <a:spcPts val="0"/>
              </a:spcAft>
              <a:buClrTx/>
              <a:buSzTx/>
              <a:buFontTx/>
              <a:buNone/>
              <a:tabLst/>
              <a:defRPr/>
            </a:pPr>
            <a:endParaRPr lang="ca-ES" baseline="0" dirty="0" smtClean="0"/>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7</a:t>
            </a:fld>
            <a:endParaRPr lang="ca-ES"/>
          </a:p>
        </p:txBody>
      </p:sp>
    </p:spTree>
    <p:extLst>
      <p:ext uri="{BB962C8B-B14F-4D97-AF65-F5344CB8AC3E}">
        <p14:creationId xmlns:p14="http://schemas.microsoft.com/office/powerpoint/2010/main" val="1430856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Franja</a:t>
            </a:r>
            <a:r>
              <a:rPr lang="ca-ES" baseline="0" dirty="0" smtClean="0"/>
              <a:t> esquerre com a botó «enrere» </a:t>
            </a:r>
          </a:p>
          <a:p>
            <a:pPr marL="171450" indent="-171450">
              <a:buFontTx/>
              <a:buChar char="-"/>
            </a:pPr>
            <a:r>
              <a:rPr lang="ca-ES" baseline="0" dirty="0" smtClean="0"/>
              <a:t>El títol com a botó que va a la diapositiva 4 (menú)</a:t>
            </a:r>
          </a:p>
          <a:p>
            <a:endParaRPr lang="ca-ES" dirty="0"/>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8</a:t>
            </a:fld>
            <a:endParaRPr lang="ca-ES"/>
          </a:p>
        </p:txBody>
      </p:sp>
    </p:spTree>
    <p:extLst>
      <p:ext uri="{BB962C8B-B14F-4D97-AF65-F5344CB8AC3E}">
        <p14:creationId xmlns:p14="http://schemas.microsoft.com/office/powerpoint/2010/main" val="2246478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171450" indent="-171450">
              <a:buFontTx/>
              <a:buChar char="-"/>
            </a:pPr>
            <a:r>
              <a:rPr lang="ca-ES" dirty="0" smtClean="0"/>
              <a:t>El títol va al menú</a:t>
            </a:r>
            <a:r>
              <a:rPr lang="ca-ES" baseline="0" dirty="0" smtClean="0"/>
              <a:t> inicial (Diapositiva 4)</a:t>
            </a:r>
          </a:p>
          <a:p>
            <a:pPr marL="171450" indent="-171450">
              <a:buFontTx/>
              <a:buChar char="-"/>
            </a:pPr>
            <a:r>
              <a:rPr lang="ca-ES" baseline="0" dirty="0" smtClean="0"/>
              <a:t>Per parelles gerros i cares van a les diapositives respectives</a:t>
            </a:r>
          </a:p>
          <a:p>
            <a:pPr marL="171450" indent="-171450">
              <a:buFontTx/>
              <a:buChar char="-"/>
            </a:pPr>
            <a:r>
              <a:rPr lang="ca-ES" baseline="0" dirty="0" smtClean="0"/>
              <a:t>Àrea sensible a la franja inferior per anar al menú dels exemples</a:t>
            </a:r>
          </a:p>
        </p:txBody>
      </p:sp>
      <p:sp>
        <p:nvSpPr>
          <p:cNvPr id="4" name="Contenidor de número de diapositiva 3"/>
          <p:cNvSpPr>
            <a:spLocks noGrp="1"/>
          </p:cNvSpPr>
          <p:nvPr>
            <p:ph type="sldNum" sz="quarter" idx="10"/>
          </p:nvPr>
        </p:nvSpPr>
        <p:spPr/>
        <p:txBody>
          <a:bodyPr/>
          <a:lstStyle/>
          <a:p>
            <a:fld id="{8BA0C5E5-917B-492A-8C00-E4DBACA2A7DA}" type="slidenum">
              <a:rPr lang="ca-ES" smtClean="0"/>
              <a:t>9</a:t>
            </a:fld>
            <a:endParaRPr lang="ca-ES"/>
          </a:p>
        </p:txBody>
      </p:sp>
    </p:spTree>
    <p:extLst>
      <p:ext uri="{BB962C8B-B14F-4D97-AF65-F5344CB8AC3E}">
        <p14:creationId xmlns:p14="http://schemas.microsoft.com/office/powerpoint/2010/main" val="347654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p:cNvSpPr>
            <a:spLocks noGrp="1"/>
          </p:cNvSpPr>
          <p:nvPr>
            <p:ph type="ctrTitle"/>
          </p:nvPr>
        </p:nvSpPr>
        <p:spPr>
          <a:xfrm>
            <a:off x="1143000" y="1122363"/>
            <a:ext cx="6858000" cy="2387600"/>
          </a:xfrm>
        </p:spPr>
        <p:txBody>
          <a:bodyPr anchor="b"/>
          <a:lstStyle>
            <a:lvl1pPr algn="ctr">
              <a:defRPr sz="4500"/>
            </a:lvl1pPr>
          </a:lstStyle>
          <a:p>
            <a:r>
              <a:rPr lang="ca-ES" smtClean="0"/>
              <a:t>Feu clic aquí per editar l'estil</a:t>
            </a:r>
            <a:endParaRPr lang="ca-ES"/>
          </a:p>
        </p:txBody>
      </p:sp>
      <p:sp>
        <p:nvSpPr>
          <p:cNvPr id="3" name="Subtíto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a-ES" smtClean="0"/>
              <a:t>Feu clic aquí per editar l'estil de subtítols del patró.</a:t>
            </a:r>
            <a:endParaRPr lang="ca-ES"/>
          </a:p>
        </p:txBody>
      </p:sp>
      <p:sp>
        <p:nvSpPr>
          <p:cNvPr id="4" name="Contenidor de data 3"/>
          <p:cNvSpPr>
            <a:spLocks noGrp="1"/>
          </p:cNvSpPr>
          <p:nvPr>
            <p:ph type="dt" sz="half" idx="10"/>
          </p:nvPr>
        </p:nvSpPr>
        <p:spPr/>
        <p:txBody>
          <a:bodyPr/>
          <a:lstStyle>
            <a:lvl1pPr>
              <a:defRPr/>
            </a:lvl1pPr>
          </a:lstStyle>
          <a:p>
            <a:pPr>
              <a:defRPr/>
            </a:pPr>
            <a:fld id="{5F62CCDC-8372-479D-9857-9463E5751A36}" type="datetimeFigureOut">
              <a:rPr lang="ca-ES"/>
              <a:pPr>
                <a:defRPr/>
              </a:pPr>
              <a:t>26/10/2015</a:t>
            </a:fld>
            <a:endParaRPr lang="ca-ES"/>
          </a:p>
        </p:txBody>
      </p:sp>
      <p:sp>
        <p:nvSpPr>
          <p:cNvPr id="5" name="Contenidor de peu de pàgina 4"/>
          <p:cNvSpPr>
            <a:spLocks noGrp="1"/>
          </p:cNvSpPr>
          <p:nvPr>
            <p:ph type="ftr" sz="quarter" idx="11"/>
          </p:nvPr>
        </p:nvSpPr>
        <p:spPr/>
        <p:txBody>
          <a:bodyPr/>
          <a:lstStyle>
            <a:lvl1pPr>
              <a:defRPr/>
            </a:lvl1pPr>
          </a:lstStyle>
          <a:p>
            <a:pPr>
              <a:defRPr/>
            </a:pPr>
            <a:endParaRPr lang="ca-ES"/>
          </a:p>
        </p:txBody>
      </p:sp>
      <p:sp>
        <p:nvSpPr>
          <p:cNvPr id="6" name="Contenidor de número de diapositiva 5"/>
          <p:cNvSpPr>
            <a:spLocks noGrp="1"/>
          </p:cNvSpPr>
          <p:nvPr>
            <p:ph type="sldNum" sz="quarter" idx="12"/>
          </p:nvPr>
        </p:nvSpPr>
        <p:spPr/>
        <p:txBody>
          <a:bodyPr/>
          <a:lstStyle>
            <a:lvl1pPr>
              <a:defRPr/>
            </a:lvl1pPr>
          </a:lstStyle>
          <a:p>
            <a:pPr>
              <a:defRPr/>
            </a:pPr>
            <a:fld id="{40BEA4E3-E64D-45E4-837D-9AF7F72BD1BD}" type="slidenum">
              <a:rPr lang="ca-ES" altLang="ca-ES"/>
              <a:pPr>
                <a:defRPr/>
              </a:pPr>
              <a:t>‹#›</a:t>
            </a:fld>
            <a:endParaRPr lang="ca-ES" altLang="ca-ES"/>
          </a:p>
        </p:txBody>
      </p:sp>
    </p:spTree>
    <p:extLst>
      <p:ext uri="{BB962C8B-B14F-4D97-AF65-F5344CB8AC3E}">
        <p14:creationId xmlns:p14="http://schemas.microsoft.com/office/powerpoint/2010/main" val="404848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text vertical 2"/>
          <p:cNvSpPr>
            <a:spLocks noGrp="1"/>
          </p:cNvSpPr>
          <p:nvPr>
            <p:ph type="body" orient="vert" idx="1"/>
          </p:nvPr>
        </p:nvSpPr>
        <p:spPr/>
        <p:txBody>
          <a:bodyPr vert="eaVert"/>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lvl1pPr>
              <a:defRPr/>
            </a:lvl1pPr>
          </a:lstStyle>
          <a:p>
            <a:pPr>
              <a:defRPr/>
            </a:pPr>
            <a:fld id="{B137717F-6ED1-461B-8C16-10CE4919F196}" type="datetimeFigureOut">
              <a:rPr lang="ca-ES"/>
              <a:pPr>
                <a:defRPr/>
              </a:pPr>
              <a:t>26/10/2015</a:t>
            </a:fld>
            <a:endParaRPr lang="ca-ES"/>
          </a:p>
        </p:txBody>
      </p:sp>
      <p:sp>
        <p:nvSpPr>
          <p:cNvPr id="5" name="Contenidor de peu de pàgina 4"/>
          <p:cNvSpPr>
            <a:spLocks noGrp="1"/>
          </p:cNvSpPr>
          <p:nvPr>
            <p:ph type="ftr" sz="quarter" idx="11"/>
          </p:nvPr>
        </p:nvSpPr>
        <p:spPr/>
        <p:txBody>
          <a:bodyPr/>
          <a:lstStyle>
            <a:lvl1pPr>
              <a:defRPr/>
            </a:lvl1pPr>
          </a:lstStyle>
          <a:p>
            <a:pPr>
              <a:defRPr/>
            </a:pPr>
            <a:endParaRPr lang="ca-ES"/>
          </a:p>
        </p:txBody>
      </p:sp>
      <p:sp>
        <p:nvSpPr>
          <p:cNvPr id="6" name="Contenidor de número de diapositiva 5"/>
          <p:cNvSpPr>
            <a:spLocks noGrp="1"/>
          </p:cNvSpPr>
          <p:nvPr>
            <p:ph type="sldNum" sz="quarter" idx="12"/>
          </p:nvPr>
        </p:nvSpPr>
        <p:spPr/>
        <p:txBody>
          <a:bodyPr/>
          <a:lstStyle>
            <a:lvl1pPr>
              <a:defRPr/>
            </a:lvl1pPr>
          </a:lstStyle>
          <a:p>
            <a:pPr>
              <a:defRPr/>
            </a:pPr>
            <a:fld id="{748ECC91-670D-49B0-B221-9E708564D5A6}" type="slidenum">
              <a:rPr lang="ca-ES" altLang="ca-ES"/>
              <a:pPr>
                <a:defRPr/>
              </a:pPr>
              <a:t>‹#›</a:t>
            </a:fld>
            <a:endParaRPr lang="ca-ES" altLang="ca-ES"/>
          </a:p>
        </p:txBody>
      </p:sp>
    </p:spTree>
    <p:extLst>
      <p:ext uri="{BB962C8B-B14F-4D97-AF65-F5344CB8AC3E}">
        <p14:creationId xmlns:p14="http://schemas.microsoft.com/office/powerpoint/2010/main" val="3591223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p:cNvSpPr>
            <a:spLocks noGrp="1"/>
          </p:cNvSpPr>
          <p:nvPr>
            <p:ph type="title" orient="vert"/>
          </p:nvPr>
        </p:nvSpPr>
        <p:spPr>
          <a:xfrm>
            <a:off x="6543675" y="365125"/>
            <a:ext cx="1971675" cy="5811838"/>
          </a:xfrm>
        </p:spPr>
        <p:txBody>
          <a:bodyPr vert="eaVert"/>
          <a:lstStyle/>
          <a:p>
            <a:r>
              <a:rPr lang="ca-ES" smtClean="0"/>
              <a:t>Feu clic aquí per editar l'estil</a:t>
            </a:r>
            <a:endParaRPr lang="ca-ES"/>
          </a:p>
        </p:txBody>
      </p:sp>
      <p:sp>
        <p:nvSpPr>
          <p:cNvPr id="3" name="Contenidor de text vertical 2"/>
          <p:cNvSpPr>
            <a:spLocks noGrp="1"/>
          </p:cNvSpPr>
          <p:nvPr>
            <p:ph type="body" orient="vert" idx="1"/>
          </p:nvPr>
        </p:nvSpPr>
        <p:spPr>
          <a:xfrm>
            <a:off x="628650" y="365125"/>
            <a:ext cx="5800725" cy="5811838"/>
          </a:xfrm>
        </p:spPr>
        <p:txBody>
          <a:bodyPr vert="eaVert"/>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lvl1pPr>
              <a:defRPr/>
            </a:lvl1pPr>
          </a:lstStyle>
          <a:p>
            <a:pPr>
              <a:defRPr/>
            </a:pPr>
            <a:fld id="{4E9505BA-821B-4CFE-9E7D-FC6CB61F3255}" type="datetimeFigureOut">
              <a:rPr lang="ca-ES"/>
              <a:pPr>
                <a:defRPr/>
              </a:pPr>
              <a:t>26/10/2015</a:t>
            </a:fld>
            <a:endParaRPr lang="ca-ES"/>
          </a:p>
        </p:txBody>
      </p:sp>
      <p:sp>
        <p:nvSpPr>
          <p:cNvPr id="5" name="Contenidor de peu de pàgina 4"/>
          <p:cNvSpPr>
            <a:spLocks noGrp="1"/>
          </p:cNvSpPr>
          <p:nvPr>
            <p:ph type="ftr" sz="quarter" idx="11"/>
          </p:nvPr>
        </p:nvSpPr>
        <p:spPr/>
        <p:txBody>
          <a:bodyPr/>
          <a:lstStyle>
            <a:lvl1pPr>
              <a:defRPr/>
            </a:lvl1pPr>
          </a:lstStyle>
          <a:p>
            <a:pPr>
              <a:defRPr/>
            </a:pPr>
            <a:endParaRPr lang="ca-ES"/>
          </a:p>
        </p:txBody>
      </p:sp>
      <p:sp>
        <p:nvSpPr>
          <p:cNvPr id="6" name="Contenidor de número de diapositiva 5"/>
          <p:cNvSpPr>
            <a:spLocks noGrp="1"/>
          </p:cNvSpPr>
          <p:nvPr>
            <p:ph type="sldNum" sz="quarter" idx="12"/>
          </p:nvPr>
        </p:nvSpPr>
        <p:spPr/>
        <p:txBody>
          <a:bodyPr/>
          <a:lstStyle>
            <a:lvl1pPr>
              <a:defRPr/>
            </a:lvl1pPr>
          </a:lstStyle>
          <a:p>
            <a:pPr>
              <a:defRPr/>
            </a:pPr>
            <a:fld id="{EB0FC102-A055-48FF-B79C-EB386A375372}" type="slidenum">
              <a:rPr lang="ca-ES" altLang="ca-ES"/>
              <a:pPr>
                <a:defRPr/>
              </a:pPr>
              <a:t>‹#›</a:t>
            </a:fld>
            <a:endParaRPr lang="ca-ES" altLang="ca-ES"/>
          </a:p>
        </p:txBody>
      </p:sp>
    </p:spTree>
    <p:extLst>
      <p:ext uri="{BB962C8B-B14F-4D97-AF65-F5344CB8AC3E}">
        <p14:creationId xmlns:p14="http://schemas.microsoft.com/office/powerpoint/2010/main" val="3930548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contingut 2"/>
          <p:cNvSpPr>
            <a:spLocks noGrp="1"/>
          </p:cNvSpPr>
          <p:nvPr>
            <p:ph idx="1"/>
          </p:nvPr>
        </p:nvSpPr>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data 3"/>
          <p:cNvSpPr>
            <a:spLocks noGrp="1"/>
          </p:cNvSpPr>
          <p:nvPr>
            <p:ph type="dt" sz="half" idx="10"/>
          </p:nvPr>
        </p:nvSpPr>
        <p:spPr/>
        <p:txBody>
          <a:bodyPr/>
          <a:lstStyle>
            <a:lvl1pPr>
              <a:defRPr/>
            </a:lvl1pPr>
          </a:lstStyle>
          <a:p>
            <a:pPr>
              <a:defRPr/>
            </a:pPr>
            <a:fld id="{F82E45E0-01A1-4AF4-AC3A-AB7484E4F9D2}" type="datetimeFigureOut">
              <a:rPr lang="ca-ES"/>
              <a:pPr>
                <a:defRPr/>
              </a:pPr>
              <a:t>26/10/2015</a:t>
            </a:fld>
            <a:endParaRPr lang="ca-ES"/>
          </a:p>
        </p:txBody>
      </p:sp>
      <p:sp>
        <p:nvSpPr>
          <p:cNvPr id="5" name="Contenidor de peu de pàgina 4"/>
          <p:cNvSpPr>
            <a:spLocks noGrp="1"/>
          </p:cNvSpPr>
          <p:nvPr>
            <p:ph type="ftr" sz="quarter" idx="11"/>
          </p:nvPr>
        </p:nvSpPr>
        <p:spPr/>
        <p:txBody>
          <a:bodyPr/>
          <a:lstStyle>
            <a:lvl1pPr>
              <a:defRPr/>
            </a:lvl1pPr>
          </a:lstStyle>
          <a:p>
            <a:pPr>
              <a:defRPr/>
            </a:pPr>
            <a:endParaRPr lang="ca-ES"/>
          </a:p>
        </p:txBody>
      </p:sp>
      <p:sp>
        <p:nvSpPr>
          <p:cNvPr id="6" name="Contenidor de número de diapositiva 5"/>
          <p:cNvSpPr>
            <a:spLocks noGrp="1"/>
          </p:cNvSpPr>
          <p:nvPr>
            <p:ph type="sldNum" sz="quarter" idx="12"/>
          </p:nvPr>
        </p:nvSpPr>
        <p:spPr/>
        <p:txBody>
          <a:bodyPr/>
          <a:lstStyle>
            <a:lvl1pPr>
              <a:defRPr/>
            </a:lvl1pPr>
          </a:lstStyle>
          <a:p>
            <a:pPr>
              <a:defRPr/>
            </a:pPr>
            <a:fld id="{2615E08C-15CD-4CF1-A9B0-CA86564D7C4E}" type="slidenum">
              <a:rPr lang="ca-ES" altLang="ca-ES"/>
              <a:pPr>
                <a:defRPr/>
              </a:pPr>
              <a:t>‹#›</a:t>
            </a:fld>
            <a:endParaRPr lang="ca-ES" altLang="ca-ES"/>
          </a:p>
        </p:txBody>
      </p:sp>
    </p:spTree>
    <p:extLst>
      <p:ext uri="{BB962C8B-B14F-4D97-AF65-F5344CB8AC3E}">
        <p14:creationId xmlns:p14="http://schemas.microsoft.com/office/powerpoint/2010/main" val="4178200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p:cNvSpPr>
            <a:spLocks noGrp="1"/>
          </p:cNvSpPr>
          <p:nvPr>
            <p:ph type="title"/>
          </p:nvPr>
        </p:nvSpPr>
        <p:spPr>
          <a:xfrm>
            <a:off x="623888" y="1709739"/>
            <a:ext cx="7886700" cy="2852737"/>
          </a:xfrm>
        </p:spPr>
        <p:txBody>
          <a:bodyPr anchor="b"/>
          <a:lstStyle>
            <a:lvl1pPr>
              <a:defRPr sz="4500"/>
            </a:lvl1pPr>
          </a:lstStyle>
          <a:p>
            <a:r>
              <a:rPr lang="ca-ES" smtClean="0"/>
              <a:t>Feu clic aquí per editar l'estil</a:t>
            </a:r>
            <a:endParaRPr lang="ca-ES"/>
          </a:p>
        </p:txBody>
      </p:sp>
      <p:sp>
        <p:nvSpPr>
          <p:cNvPr id="3" name="Contenidor de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a-ES" smtClean="0"/>
              <a:t>Feu clic aquí per editar estils</a:t>
            </a:r>
          </a:p>
        </p:txBody>
      </p:sp>
      <p:sp>
        <p:nvSpPr>
          <p:cNvPr id="4" name="Contenidor de data 3"/>
          <p:cNvSpPr>
            <a:spLocks noGrp="1"/>
          </p:cNvSpPr>
          <p:nvPr>
            <p:ph type="dt" sz="half" idx="10"/>
          </p:nvPr>
        </p:nvSpPr>
        <p:spPr/>
        <p:txBody>
          <a:bodyPr/>
          <a:lstStyle>
            <a:lvl1pPr>
              <a:defRPr/>
            </a:lvl1pPr>
          </a:lstStyle>
          <a:p>
            <a:pPr>
              <a:defRPr/>
            </a:pPr>
            <a:fld id="{C8CA6771-A26D-4348-8078-A4598FD6DBF0}" type="datetimeFigureOut">
              <a:rPr lang="ca-ES"/>
              <a:pPr>
                <a:defRPr/>
              </a:pPr>
              <a:t>26/10/2015</a:t>
            </a:fld>
            <a:endParaRPr lang="ca-ES"/>
          </a:p>
        </p:txBody>
      </p:sp>
      <p:sp>
        <p:nvSpPr>
          <p:cNvPr id="5" name="Contenidor de peu de pàgina 4"/>
          <p:cNvSpPr>
            <a:spLocks noGrp="1"/>
          </p:cNvSpPr>
          <p:nvPr>
            <p:ph type="ftr" sz="quarter" idx="11"/>
          </p:nvPr>
        </p:nvSpPr>
        <p:spPr/>
        <p:txBody>
          <a:bodyPr/>
          <a:lstStyle>
            <a:lvl1pPr>
              <a:defRPr/>
            </a:lvl1pPr>
          </a:lstStyle>
          <a:p>
            <a:pPr>
              <a:defRPr/>
            </a:pPr>
            <a:endParaRPr lang="ca-ES"/>
          </a:p>
        </p:txBody>
      </p:sp>
      <p:sp>
        <p:nvSpPr>
          <p:cNvPr id="6" name="Contenidor de número de diapositiva 5"/>
          <p:cNvSpPr>
            <a:spLocks noGrp="1"/>
          </p:cNvSpPr>
          <p:nvPr>
            <p:ph type="sldNum" sz="quarter" idx="12"/>
          </p:nvPr>
        </p:nvSpPr>
        <p:spPr/>
        <p:txBody>
          <a:bodyPr/>
          <a:lstStyle>
            <a:lvl1pPr>
              <a:defRPr/>
            </a:lvl1pPr>
          </a:lstStyle>
          <a:p>
            <a:pPr>
              <a:defRPr/>
            </a:pPr>
            <a:fld id="{9F1623CC-7592-4480-904B-B8D3AA69235D}" type="slidenum">
              <a:rPr lang="ca-ES" altLang="ca-ES"/>
              <a:pPr>
                <a:defRPr/>
              </a:pPr>
              <a:t>‹#›</a:t>
            </a:fld>
            <a:endParaRPr lang="ca-ES" altLang="ca-ES"/>
          </a:p>
        </p:txBody>
      </p:sp>
    </p:spTree>
    <p:extLst>
      <p:ext uri="{BB962C8B-B14F-4D97-AF65-F5344CB8AC3E}">
        <p14:creationId xmlns:p14="http://schemas.microsoft.com/office/powerpoint/2010/main" val="2998782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contingut 2"/>
          <p:cNvSpPr>
            <a:spLocks noGrp="1"/>
          </p:cNvSpPr>
          <p:nvPr>
            <p:ph sz="half" idx="1"/>
          </p:nvPr>
        </p:nvSpPr>
        <p:spPr>
          <a:xfrm>
            <a:off x="628650" y="1825625"/>
            <a:ext cx="3886200" cy="435133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contingut 3"/>
          <p:cNvSpPr>
            <a:spLocks noGrp="1"/>
          </p:cNvSpPr>
          <p:nvPr>
            <p:ph sz="half" idx="2"/>
          </p:nvPr>
        </p:nvSpPr>
        <p:spPr>
          <a:xfrm>
            <a:off x="4629150" y="1825625"/>
            <a:ext cx="3886200" cy="435133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5" name="Contenidor de data 3"/>
          <p:cNvSpPr>
            <a:spLocks noGrp="1"/>
          </p:cNvSpPr>
          <p:nvPr>
            <p:ph type="dt" sz="half" idx="10"/>
          </p:nvPr>
        </p:nvSpPr>
        <p:spPr/>
        <p:txBody>
          <a:bodyPr/>
          <a:lstStyle>
            <a:lvl1pPr>
              <a:defRPr/>
            </a:lvl1pPr>
          </a:lstStyle>
          <a:p>
            <a:pPr>
              <a:defRPr/>
            </a:pPr>
            <a:fld id="{73FC2D99-45E2-4BDD-AFF2-1F585229BE70}" type="datetimeFigureOut">
              <a:rPr lang="ca-ES"/>
              <a:pPr>
                <a:defRPr/>
              </a:pPr>
              <a:t>26/10/2015</a:t>
            </a:fld>
            <a:endParaRPr lang="ca-ES"/>
          </a:p>
        </p:txBody>
      </p:sp>
      <p:sp>
        <p:nvSpPr>
          <p:cNvPr id="6" name="Contenidor de peu de pàgina 4"/>
          <p:cNvSpPr>
            <a:spLocks noGrp="1"/>
          </p:cNvSpPr>
          <p:nvPr>
            <p:ph type="ftr" sz="quarter" idx="11"/>
          </p:nvPr>
        </p:nvSpPr>
        <p:spPr/>
        <p:txBody>
          <a:bodyPr/>
          <a:lstStyle>
            <a:lvl1pPr>
              <a:defRPr/>
            </a:lvl1pPr>
          </a:lstStyle>
          <a:p>
            <a:pPr>
              <a:defRPr/>
            </a:pPr>
            <a:endParaRPr lang="ca-ES"/>
          </a:p>
        </p:txBody>
      </p:sp>
      <p:sp>
        <p:nvSpPr>
          <p:cNvPr id="7" name="Contenidor de número de diapositiva 5"/>
          <p:cNvSpPr>
            <a:spLocks noGrp="1"/>
          </p:cNvSpPr>
          <p:nvPr>
            <p:ph type="sldNum" sz="quarter" idx="12"/>
          </p:nvPr>
        </p:nvSpPr>
        <p:spPr/>
        <p:txBody>
          <a:bodyPr/>
          <a:lstStyle>
            <a:lvl1pPr>
              <a:defRPr/>
            </a:lvl1pPr>
          </a:lstStyle>
          <a:p>
            <a:pPr>
              <a:defRPr/>
            </a:pPr>
            <a:fld id="{9087C555-307D-4426-A830-F6F0CD9D3291}" type="slidenum">
              <a:rPr lang="ca-ES" altLang="ca-ES"/>
              <a:pPr>
                <a:defRPr/>
              </a:pPr>
              <a:t>‹#›</a:t>
            </a:fld>
            <a:endParaRPr lang="ca-ES" altLang="ca-ES"/>
          </a:p>
        </p:txBody>
      </p:sp>
    </p:spTree>
    <p:extLst>
      <p:ext uri="{BB962C8B-B14F-4D97-AF65-F5344CB8AC3E}">
        <p14:creationId xmlns:p14="http://schemas.microsoft.com/office/powerpoint/2010/main" val="413086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p:cNvSpPr>
            <a:spLocks noGrp="1"/>
          </p:cNvSpPr>
          <p:nvPr>
            <p:ph type="title"/>
          </p:nvPr>
        </p:nvSpPr>
        <p:spPr>
          <a:xfrm>
            <a:off x="629841" y="365126"/>
            <a:ext cx="7886700" cy="1325563"/>
          </a:xfrm>
        </p:spPr>
        <p:txBody>
          <a:bodyPr/>
          <a:lstStyle/>
          <a:p>
            <a:r>
              <a:rPr lang="ca-ES" smtClean="0"/>
              <a:t>Feu clic aquí per editar l'estil</a:t>
            </a:r>
            <a:endParaRPr lang="ca-ES"/>
          </a:p>
        </p:txBody>
      </p:sp>
      <p:sp>
        <p:nvSpPr>
          <p:cNvPr id="3" name="Contenidor de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smtClean="0"/>
              <a:t>Feu clic aquí per editar estils</a:t>
            </a:r>
          </a:p>
        </p:txBody>
      </p:sp>
      <p:sp>
        <p:nvSpPr>
          <p:cNvPr id="4" name="Contenidor de contingut 3"/>
          <p:cNvSpPr>
            <a:spLocks noGrp="1"/>
          </p:cNvSpPr>
          <p:nvPr>
            <p:ph sz="half" idx="2"/>
          </p:nvPr>
        </p:nvSpPr>
        <p:spPr>
          <a:xfrm>
            <a:off x="629842" y="2505075"/>
            <a:ext cx="3868340" cy="368458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5" name="Contenidor de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smtClean="0"/>
              <a:t>Feu clic aquí per editar estils</a:t>
            </a:r>
          </a:p>
        </p:txBody>
      </p:sp>
      <p:sp>
        <p:nvSpPr>
          <p:cNvPr id="6" name="Contenidor de contingut 5"/>
          <p:cNvSpPr>
            <a:spLocks noGrp="1"/>
          </p:cNvSpPr>
          <p:nvPr>
            <p:ph sz="quarter" idx="4"/>
          </p:nvPr>
        </p:nvSpPr>
        <p:spPr>
          <a:xfrm>
            <a:off x="4629150" y="2505075"/>
            <a:ext cx="3887391" cy="3684588"/>
          </a:xfrm>
        </p:spPr>
        <p:txBody>
          <a:body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7" name="Contenidor de data 3"/>
          <p:cNvSpPr>
            <a:spLocks noGrp="1"/>
          </p:cNvSpPr>
          <p:nvPr>
            <p:ph type="dt" sz="half" idx="10"/>
          </p:nvPr>
        </p:nvSpPr>
        <p:spPr/>
        <p:txBody>
          <a:bodyPr/>
          <a:lstStyle>
            <a:lvl1pPr>
              <a:defRPr/>
            </a:lvl1pPr>
          </a:lstStyle>
          <a:p>
            <a:pPr>
              <a:defRPr/>
            </a:pPr>
            <a:fld id="{A9C78217-0981-43E0-A816-99BDCDEABC1E}" type="datetimeFigureOut">
              <a:rPr lang="ca-ES"/>
              <a:pPr>
                <a:defRPr/>
              </a:pPr>
              <a:t>26/10/2015</a:t>
            </a:fld>
            <a:endParaRPr lang="ca-ES"/>
          </a:p>
        </p:txBody>
      </p:sp>
      <p:sp>
        <p:nvSpPr>
          <p:cNvPr id="8" name="Contenidor de peu de pàgina 4"/>
          <p:cNvSpPr>
            <a:spLocks noGrp="1"/>
          </p:cNvSpPr>
          <p:nvPr>
            <p:ph type="ftr" sz="quarter" idx="11"/>
          </p:nvPr>
        </p:nvSpPr>
        <p:spPr/>
        <p:txBody>
          <a:bodyPr/>
          <a:lstStyle>
            <a:lvl1pPr>
              <a:defRPr/>
            </a:lvl1pPr>
          </a:lstStyle>
          <a:p>
            <a:pPr>
              <a:defRPr/>
            </a:pPr>
            <a:endParaRPr lang="ca-ES"/>
          </a:p>
        </p:txBody>
      </p:sp>
      <p:sp>
        <p:nvSpPr>
          <p:cNvPr id="9" name="Contenidor de número de diapositiva 5"/>
          <p:cNvSpPr>
            <a:spLocks noGrp="1"/>
          </p:cNvSpPr>
          <p:nvPr>
            <p:ph type="sldNum" sz="quarter" idx="12"/>
          </p:nvPr>
        </p:nvSpPr>
        <p:spPr/>
        <p:txBody>
          <a:bodyPr/>
          <a:lstStyle>
            <a:lvl1pPr>
              <a:defRPr/>
            </a:lvl1pPr>
          </a:lstStyle>
          <a:p>
            <a:pPr>
              <a:defRPr/>
            </a:pPr>
            <a:fld id="{0477B3FD-0BB9-4CE7-8359-AA5717D26EA4}" type="slidenum">
              <a:rPr lang="ca-ES" altLang="ca-ES"/>
              <a:pPr>
                <a:defRPr/>
              </a:pPr>
              <a:t>‹#›</a:t>
            </a:fld>
            <a:endParaRPr lang="ca-ES" altLang="ca-ES"/>
          </a:p>
        </p:txBody>
      </p:sp>
    </p:spTree>
    <p:extLst>
      <p:ext uri="{BB962C8B-B14F-4D97-AF65-F5344CB8AC3E}">
        <p14:creationId xmlns:p14="http://schemas.microsoft.com/office/powerpoint/2010/main" val="282575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ca-ES"/>
          </a:p>
        </p:txBody>
      </p:sp>
      <p:sp>
        <p:nvSpPr>
          <p:cNvPr id="3" name="Contenidor de data 3"/>
          <p:cNvSpPr>
            <a:spLocks noGrp="1"/>
          </p:cNvSpPr>
          <p:nvPr>
            <p:ph type="dt" sz="half" idx="10"/>
          </p:nvPr>
        </p:nvSpPr>
        <p:spPr/>
        <p:txBody>
          <a:bodyPr/>
          <a:lstStyle>
            <a:lvl1pPr>
              <a:defRPr/>
            </a:lvl1pPr>
          </a:lstStyle>
          <a:p>
            <a:pPr>
              <a:defRPr/>
            </a:pPr>
            <a:fld id="{C72CF764-A4A9-48C7-8EE6-5FF82ECA99BA}" type="datetimeFigureOut">
              <a:rPr lang="ca-ES"/>
              <a:pPr>
                <a:defRPr/>
              </a:pPr>
              <a:t>26/10/2015</a:t>
            </a:fld>
            <a:endParaRPr lang="ca-ES"/>
          </a:p>
        </p:txBody>
      </p:sp>
      <p:sp>
        <p:nvSpPr>
          <p:cNvPr id="4" name="Contenidor de peu de pàgina 4"/>
          <p:cNvSpPr>
            <a:spLocks noGrp="1"/>
          </p:cNvSpPr>
          <p:nvPr>
            <p:ph type="ftr" sz="quarter" idx="11"/>
          </p:nvPr>
        </p:nvSpPr>
        <p:spPr/>
        <p:txBody>
          <a:bodyPr/>
          <a:lstStyle>
            <a:lvl1pPr>
              <a:defRPr/>
            </a:lvl1pPr>
          </a:lstStyle>
          <a:p>
            <a:pPr>
              <a:defRPr/>
            </a:pPr>
            <a:endParaRPr lang="ca-ES"/>
          </a:p>
        </p:txBody>
      </p:sp>
      <p:sp>
        <p:nvSpPr>
          <p:cNvPr id="5" name="Contenidor de número de diapositiva 5"/>
          <p:cNvSpPr>
            <a:spLocks noGrp="1"/>
          </p:cNvSpPr>
          <p:nvPr>
            <p:ph type="sldNum" sz="quarter" idx="12"/>
          </p:nvPr>
        </p:nvSpPr>
        <p:spPr/>
        <p:txBody>
          <a:bodyPr/>
          <a:lstStyle>
            <a:lvl1pPr>
              <a:defRPr/>
            </a:lvl1pPr>
          </a:lstStyle>
          <a:p>
            <a:pPr>
              <a:defRPr/>
            </a:pPr>
            <a:fld id="{370CDDFE-07D8-492F-BF10-67EEDE81B835}" type="slidenum">
              <a:rPr lang="ca-ES" altLang="ca-ES"/>
              <a:pPr>
                <a:defRPr/>
              </a:pPr>
              <a:t>‹#›</a:t>
            </a:fld>
            <a:endParaRPr lang="ca-ES" altLang="ca-ES"/>
          </a:p>
        </p:txBody>
      </p:sp>
    </p:spTree>
    <p:extLst>
      <p:ext uri="{BB962C8B-B14F-4D97-AF65-F5344CB8AC3E}">
        <p14:creationId xmlns:p14="http://schemas.microsoft.com/office/powerpoint/2010/main" val="2648620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3"/>
          <p:cNvSpPr>
            <a:spLocks noGrp="1"/>
          </p:cNvSpPr>
          <p:nvPr>
            <p:ph type="dt" sz="half" idx="10"/>
          </p:nvPr>
        </p:nvSpPr>
        <p:spPr/>
        <p:txBody>
          <a:bodyPr/>
          <a:lstStyle>
            <a:lvl1pPr>
              <a:defRPr/>
            </a:lvl1pPr>
          </a:lstStyle>
          <a:p>
            <a:pPr>
              <a:defRPr/>
            </a:pPr>
            <a:fld id="{5C9AE5B4-1099-4145-9E8D-D0C26DDB95CE}" type="datetimeFigureOut">
              <a:rPr lang="ca-ES"/>
              <a:pPr>
                <a:defRPr/>
              </a:pPr>
              <a:t>26/10/2015</a:t>
            </a:fld>
            <a:endParaRPr lang="ca-ES"/>
          </a:p>
        </p:txBody>
      </p:sp>
      <p:sp>
        <p:nvSpPr>
          <p:cNvPr id="3" name="Contenidor de peu de pàgina 4"/>
          <p:cNvSpPr>
            <a:spLocks noGrp="1"/>
          </p:cNvSpPr>
          <p:nvPr>
            <p:ph type="ftr" sz="quarter" idx="11"/>
          </p:nvPr>
        </p:nvSpPr>
        <p:spPr/>
        <p:txBody>
          <a:bodyPr/>
          <a:lstStyle>
            <a:lvl1pPr>
              <a:defRPr/>
            </a:lvl1pPr>
          </a:lstStyle>
          <a:p>
            <a:pPr>
              <a:defRPr/>
            </a:pPr>
            <a:endParaRPr lang="ca-ES"/>
          </a:p>
        </p:txBody>
      </p:sp>
      <p:sp>
        <p:nvSpPr>
          <p:cNvPr id="4" name="Contenidor de número de diapositiva 5"/>
          <p:cNvSpPr>
            <a:spLocks noGrp="1"/>
          </p:cNvSpPr>
          <p:nvPr>
            <p:ph type="sldNum" sz="quarter" idx="12"/>
          </p:nvPr>
        </p:nvSpPr>
        <p:spPr/>
        <p:txBody>
          <a:bodyPr/>
          <a:lstStyle>
            <a:lvl1pPr>
              <a:defRPr/>
            </a:lvl1pPr>
          </a:lstStyle>
          <a:p>
            <a:pPr>
              <a:defRPr/>
            </a:pPr>
            <a:fld id="{D300D7AF-76E3-4D41-8C8F-3A8B45A7B9A6}" type="slidenum">
              <a:rPr lang="ca-ES" altLang="ca-ES"/>
              <a:pPr>
                <a:defRPr/>
              </a:pPr>
              <a:t>‹#›</a:t>
            </a:fld>
            <a:endParaRPr lang="ca-ES" altLang="ca-ES"/>
          </a:p>
        </p:txBody>
      </p:sp>
    </p:spTree>
    <p:extLst>
      <p:ext uri="{BB962C8B-B14F-4D97-AF65-F5344CB8AC3E}">
        <p14:creationId xmlns:p14="http://schemas.microsoft.com/office/powerpoint/2010/main" val="3314171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629841" y="457200"/>
            <a:ext cx="2949178" cy="1600200"/>
          </a:xfrm>
        </p:spPr>
        <p:txBody>
          <a:bodyPr anchor="b"/>
          <a:lstStyle>
            <a:lvl1pPr>
              <a:defRPr sz="2400"/>
            </a:lvl1pPr>
          </a:lstStyle>
          <a:p>
            <a:r>
              <a:rPr lang="ca-ES" smtClean="0"/>
              <a:t>Feu clic aquí per editar l'estil</a:t>
            </a:r>
            <a:endParaRPr lang="ca-ES"/>
          </a:p>
        </p:txBody>
      </p:sp>
      <p:sp>
        <p:nvSpPr>
          <p:cNvPr id="3" name="Contenidor de contingut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4" name="Contenidor de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smtClean="0"/>
              <a:t>Feu clic aquí per editar estils</a:t>
            </a:r>
          </a:p>
        </p:txBody>
      </p:sp>
      <p:sp>
        <p:nvSpPr>
          <p:cNvPr id="5" name="Contenidor de data 3"/>
          <p:cNvSpPr>
            <a:spLocks noGrp="1"/>
          </p:cNvSpPr>
          <p:nvPr>
            <p:ph type="dt" sz="half" idx="10"/>
          </p:nvPr>
        </p:nvSpPr>
        <p:spPr/>
        <p:txBody>
          <a:bodyPr/>
          <a:lstStyle>
            <a:lvl1pPr>
              <a:defRPr/>
            </a:lvl1pPr>
          </a:lstStyle>
          <a:p>
            <a:pPr>
              <a:defRPr/>
            </a:pPr>
            <a:fld id="{52CA83A6-43CB-44C8-ABC3-8801F044CCFA}" type="datetimeFigureOut">
              <a:rPr lang="ca-ES"/>
              <a:pPr>
                <a:defRPr/>
              </a:pPr>
              <a:t>26/10/2015</a:t>
            </a:fld>
            <a:endParaRPr lang="ca-ES"/>
          </a:p>
        </p:txBody>
      </p:sp>
      <p:sp>
        <p:nvSpPr>
          <p:cNvPr id="6" name="Contenidor de peu de pàgina 4"/>
          <p:cNvSpPr>
            <a:spLocks noGrp="1"/>
          </p:cNvSpPr>
          <p:nvPr>
            <p:ph type="ftr" sz="quarter" idx="11"/>
          </p:nvPr>
        </p:nvSpPr>
        <p:spPr/>
        <p:txBody>
          <a:bodyPr/>
          <a:lstStyle>
            <a:lvl1pPr>
              <a:defRPr/>
            </a:lvl1pPr>
          </a:lstStyle>
          <a:p>
            <a:pPr>
              <a:defRPr/>
            </a:pPr>
            <a:endParaRPr lang="ca-ES"/>
          </a:p>
        </p:txBody>
      </p:sp>
      <p:sp>
        <p:nvSpPr>
          <p:cNvPr id="7" name="Contenidor de número de diapositiva 5"/>
          <p:cNvSpPr>
            <a:spLocks noGrp="1"/>
          </p:cNvSpPr>
          <p:nvPr>
            <p:ph type="sldNum" sz="quarter" idx="12"/>
          </p:nvPr>
        </p:nvSpPr>
        <p:spPr/>
        <p:txBody>
          <a:bodyPr/>
          <a:lstStyle>
            <a:lvl1pPr>
              <a:defRPr/>
            </a:lvl1pPr>
          </a:lstStyle>
          <a:p>
            <a:pPr>
              <a:defRPr/>
            </a:pPr>
            <a:fld id="{3F7A589C-5AE5-4F59-97C9-9CCF16F2A791}" type="slidenum">
              <a:rPr lang="ca-ES" altLang="ca-ES"/>
              <a:pPr>
                <a:defRPr/>
              </a:pPr>
              <a:t>‹#›</a:t>
            </a:fld>
            <a:endParaRPr lang="ca-ES" altLang="ca-ES"/>
          </a:p>
        </p:txBody>
      </p:sp>
    </p:spTree>
    <p:extLst>
      <p:ext uri="{BB962C8B-B14F-4D97-AF65-F5344CB8AC3E}">
        <p14:creationId xmlns:p14="http://schemas.microsoft.com/office/powerpoint/2010/main" val="34835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629841" y="457200"/>
            <a:ext cx="2949178" cy="1600200"/>
          </a:xfrm>
        </p:spPr>
        <p:txBody>
          <a:bodyPr anchor="b"/>
          <a:lstStyle>
            <a:lvl1pPr>
              <a:defRPr sz="2400"/>
            </a:lvl1pPr>
          </a:lstStyle>
          <a:p>
            <a:r>
              <a:rPr lang="ca-ES" smtClean="0"/>
              <a:t>Feu clic aquí per editar l'estil</a:t>
            </a:r>
            <a:endParaRPr lang="ca-ES"/>
          </a:p>
        </p:txBody>
      </p:sp>
      <p:sp>
        <p:nvSpPr>
          <p:cNvPr id="3" name="Contenidor d'imatge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ca-ES" noProof="0"/>
          </a:p>
        </p:txBody>
      </p:sp>
      <p:sp>
        <p:nvSpPr>
          <p:cNvPr id="4" name="Contenidor de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smtClean="0"/>
              <a:t>Feu clic aquí per editar estils</a:t>
            </a:r>
          </a:p>
        </p:txBody>
      </p:sp>
      <p:sp>
        <p:nvSpPr>
          <p:cNvPr id="5" name="Contenidor de data 3"/>
          <p:cNvSpPr>
            <a:spLocks noGrp="1"/>
          </p:cNvSpPr>
          <p:nvPr>
            <p:ph type="dt" sz="half" idx="10"/>
          </p:nvPr>
        </p:nvSpPr>
        <p:spPr/>
        <p:txBody>
          <a:bodyPr/>
          <a:lstStyle>
            <a:lvl1pPr>
              <a:defRPr/>
            </a:lvl1pPr>
          </a:lstStyle>
          <a:p>
            <a:pPr>
              <a:defRPr/>
            </a:pPr>
            <a:fld id="{A939C73F-7770-4B48-AB2E-BCD46F88E3E8}" type="datetimeFigureOut">
              <a:rPr lang="ca-ES"/>
              <a:pPr>
                <a:defRPr/>
              </a:pPr>
              <a:t>26/10/2015</a:t>
            </a:fld>
            <a:endParaRPr lang="ca-ES"/>
          </a:p>
        </p:txBody>
      </p:sp>
      <p:sp>
        <p:nvSpPr>
          <p:cNvPr id="6" name="Contenidor de peu de pàgina 4"/>
          <p:cNvSpPr>
            <a:spLocks noGrp="1"/>
          </p:cNvSpPr>
          <p:nvPr>
            <p:ph type="ftr" sz="quarter" idx="11"/>
          </p:nvPr>
        </p:nvSpPr>
        <p:spPr/>
        <p:txBody>
          <a:bodyPr/>
          <a:lstStyle>
            <a:lvl1pPr>
              <a:defRPr/>
            </a:lvl1pPr>
          </a:lstStyle>
          <a:p>
            <a:pPr>
              <a:defRPr/>
            </a:pPr>
            <a:endParaRPr lang="ca-ES"/>
          </a:p>
        </p:txBody>
      </p:sp>
      <p:sp>
        <p:nvSpPr>
          <p:cNvPr id="7" name="Contenidor de número de diapositiva 5"/>
          <p:cNvSpPr>
            <a:spLocks noGrp="1"/>
          </p:cNvSpPr>
          <p:nvPr>
            <p:ph type="sldNum" sz="quarter" idx="12"/>
          </p:nvPr>
        </p:nvSpPr>
        <p:spPr/>
        <p:txBody>
          <a:bodyPr/>
          <a:lstStyle>
            <a:lvl1pPr>
              <a:defRPr/>
            </a:lvl1pPr>
          </a:lstStyle>
          <a:p>
            <a:pPr>
              <a:defRPr/>
            </a:pPr>
            <a:fld id="{FDB8BECF-3C3C-492E-A709-559C409194C7}" type="slidenum">
              <a:rPr lang="ca-ES" altLang="ca-ES"/>
              <a:pPr>
                <a:defRPr/>
              </a:pPr>
              <a:t>‹#›</a:t>
            </a:fld>
            <a:endParaRPr lang="ca-ES" altLang="ca-ES"/>
          </a:p>
        </p:txBody>
      </p:sp>
    </p:spTree>
    <p:extLst>
      <p:ext uri="{BB962C8B-B14F-4D97-AF65-F5344CB8AC3E}">
        <p14:creationId xmlns:p14="http://schemas.microsoft.com/office/powerpoint/2010/main" val="24968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Contenidor de títol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a-ES" altLang="ca-ES" smtClean="0"/>
              <a:t>Feu clic aquí per editar l'estil</a:t>
            </a:r>
          </a:p>
        </p:txBody>
      </p:sp>
      <p:sp>
        <p:nvSpPr>
          <p:cNvPr id="1027" name="Contenidor de text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a-ES" altLang="ca-ES" smtClean="0"/>
              <a:t>Feu clic aquí per editar estils</a:t>
            </a:r>
          </a:p>
          <a:p>
            <a:pPr lvl="1"/>
            <a:r>
              <a:rPr lang="ca-ES" altLang="ca-ES" smtClean="0"/>
              <a:t>Segon nivell</a:t>
            </a:r>
          </a:p>
          <a:p>
            <a:pPr lvl="2"/>
            <a:r>
              <a:rPr lang="ca-ES" altLang="ca-ES" smtClean="0"/>
              <a:t>Tercer nivell</a:t>
            </a:r>
          </a:p>
          <a:p>
            <a:pPr lvl="3"/>
            <a:r>
              <a:rPr lang="ca-ES" altLang="ca-ES" smtClean="0"/>
              <a:t>Quart nivell</a:t>
            </a:r>
          </a:p>
          <a:p>
            <a:pPr lvl="4"/>
            <a:r>
              <a:rPr lang="ca-ES" altLang="ca-ES" smtClean="0"/>
              <a:t>Cinquè nivell</a:t>
            </a:r>
          </a:p>
        </p:txBody>
      </p:sp>
      <p:sp>
        <p:nvSpPr>
          <p:cNvPr id="4" name="Contenidor de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fld id="{5426C969-F4CC-4684-A388-F05C85997D68}" type="datetimeFigureOut">
              <a:rPr lang="ca-ES"/>
              <a:pPr>
                <a:defRPr/>
              </a:pPr>
              <a:t>26/10/2015</a:t>
            </a:fld>
            <a:endParaRPr lang="ca-ES"/>
          </a:p>
        </p:txBody>
      </p:sp>
      <p:sp>
        <p:nvSpPr>
          <p:cNvPr id="5" name="Contenidor de peu de pà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ca-ES"/>
          </a:p>
        </p:txBody>
      </p:sp>
      <p:sp>
        <p:nvSpPr>
          <p:cNvPr id="6" name="Conteni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53900573-AF56-4BAE-93EB-53565B25A02B}" type="slidenum">
              <a:rPr lang="ca-ES" altLang="ca-ES"/>
              <a:pPr>
                <a:defRPr/>
              </a:pPr>
              <a:t>‹#›</a:t>
            </a:fld>
            <a:endParaRPr lang="ca-ES" altLang="ca-ES"/>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a-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media/image11.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slide" Target="slide14.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3.png"/><Relationship Id="rId4" Type="http://schemas.openxmlformats.org/officeDocument/2006/relationships/slide" Target="slide16.xml"/></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image" Target="../media/image31.jpe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17.pn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jpg"/></Relationships>
</file>

<file path=ppt/slides/_rels/slide2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image" Target="../media/image37.jpg"/></Relationships>
</file>

<file path=ppt/slides/_rels/slide2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g"/></Relationships>
</file>

<file path=ppt/slides/_rels/slide2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46.xml"/><Relationship Id="rId5" Type="http://schemas.openxmlformats.org/officeDocument/2006/relationships/slide" Target="slide9.xml"/><Relationship Id="rId4" Type="http://schemas.openxmlformats.org/officeDocument/2006/relationships/slide" Target="slide5.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6.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slide" Target="slide46.xml"/><Relationship Id="rId7" Type="http://schemas.openxmlformats.org/officeDocument/2006/relationships/image" Target="../media/image7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slide" Target="slide50.xml"/><Relationship Id="rId5" Type="http://schemas.openxmlformats.org/officeDocument/2006/relationships/image" Target="../media/image72.png"/><Relationship Id="rId4" Type="http://schemas.openxmlformats.org/officeDocument/2006/relationships/slide" Target="slide49.xml"/><Relationship Id="rId9" Type="http://schemas.openxmlformats.org/officeDocument/2006/relationships/image" Target="../media/image74.png"/></Relationships>
</file>

<file path=ppt/slides/_rels/slide49.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2.png"/><Relationship Id="rId4" Type="http://schemas.openxmlformats.org/officeDocument/2006/relationships/slide" Target="slide48.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slide" Target="slide46.xml"/><Relationship Id="rId7"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slide" Target="slide48.xml"/><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slide" Target="slide59.xml"/><Relationship Id="rId5" Type="http://schemas.openxmlformats.org/officeDocument/2006/relationships/image" Target="../media/image77.pn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82.png"/><Relationship Id="rId3" Type="http://schemas.openxmlformats.org/officeDocument/2006/relationships/slide" Target="slide4.xml"/><Relationship Id="rId7" Type="http://schemas.openxmlformats.org/officeDocument/2006/relationships/image" Target="../media/image79.png"/><Relationship Id="rId12" Type="http://schemas.openxmlformats.org/officeDocument/2006/relationships/slide" Target="slide5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slide" Target="slide54.xml"/><Relationship Id="rId11" Type="http://schemas.openxmlformats.org/officeDocument/2006/relationships/image" Target="../media/image81.png"/><Relationship Id="rId5" Type="http://schemas.openxmlformats.org/officeDocument/2006/relationships/image" Target="../media/image78.png"/><Relationship Id="rId10" Type="http://schemas.openxmlformats.org/officeDocument/2006/relationships/slide" Target="slide56.xml"/><Relationship Id="rId4" Type="http://schemas.openxmlformats.org/officeDocument/2006/relationships/slide" Target="slide53.xml"/><Relationship Id="rId9" Type="http://schemas.openxmlformats.org/officeDocument/2006/relationships/image" Target="../media/image80.png"/></Relationships>
</file>

<file path=ppt/slides/_rels/slide5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3.png"/><Relationship Id="rId3" Type="http://schemas.openxmlformats.org/officeDocument/2006/relationships/slide" Target="slide52.xml"/><Relationship Id="rId7" Type="http://schemas.openxmlformats.org/officeDocument/2006/relationships/slide" Target="slide55.xml"/><Relationship Id="rId12"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slide" Target="slide57.xml"/><Relationship Id="rId5" Type="http://schemas.openxmlformats.org/officeDocument/2006/relationships/slide" Target="slide54.xml"/><Relationship Id="rId10" Type="http://schemas.openxmlformats.org/officeDocument/2006/relationships/image" Target="../media/image81.png"/><Relationship Id="rId4" Type="http://schemas.openxmlformats.org/officeDocument/2006/relationships/image" Target="../media/image78.png"/><Relationship Id="rId9" Type="http://schemas.openxmlformats.org/officeDocument/2006/relationships/slide" Target="slide56.xml"/></Relationships>
</file>

<file path=ppt/slides/_rels/slide54.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4.png"/><Relationship Id="rId3" Type="http://schemas.openxmlformats.org/officeDocument/2006/relationships/slide" Target="slide52.xml"/><Relationship Id="rId7" Type="http://schemas.openxmlformats.org/officeDocument/2006/relationships/slide" Target="slide55.xml"/><Relationship Id="rId12" Type="http://schemas.openxmlformats.org/officeDocument/2006/relationships/image" Target="../media/image8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slide" Target="slide57.xml"/><Relationship Id="rId5" Type="http://schemas.openxmlformats.org/officeDocument/2006/relationships/image" Target="../media/image78.png"/><Relationship Id="rId10" Type="http://schemas.openxmlformats.org/officeDocument/2006/relationships/image" Target="../media/image81.png"/><Relationship Id="rId4" Type="http://schemas.openxmlformats.org/officeDocument/2006/relationships/slide" Target="slide53.xml"/><Relationship Id="rId9" Type="http://schemas.openxmlformats.org/officeDocument/2006/relationships/slide" Target="slide56.xml"/></Relationships>
</file>

<file path=ppt/slides/_rels/slide55.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slide" Target="slide52.xml"/><Relationship Id="rId7" Type="http://schemas.openxmlformats.org/officeDocument/2006/relationships/image" Target="../media/image79.png"/><Relationship Id="rId12"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slide" Target="slide54.xml"/><Relationship Id="rId11" Type="http://schemas.openxmlformats.org/officeDocument/2006/relationships/slide" Target="slide57.xml"/><Relationship Id="rId5" Type="http://schemas.openxmlformats.org/officeDocument/2006/relationships/image" Target="../media/image78.png"/><Relationship Id="rId10" Type="http://schemas.openxmlformats.org/officeDocument/2006/relationships/image" Target="../media/image81.png"/><Relationship Id="rId4" Type="http://schemas.openxmlformats.org/officeDocument/2006/relationships/slide" Target="slide53.xml"/><Relationship Id="rId9" Type="http://schemas.openxmlformats.org/officeDocument/2006/relationships/slide" Target="slide56.xml"/></Relationships>
</file>

<file path=ppt/slides/_rels/slide56.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86.png"/><Relationship Id="rId3" Type="http://schemas.openxmlformats.org/officeDocument/2006/relationships/slide" Target="slide52.xml"/><Relationship Id="rId7" Type="http://schemas.openxmlformats.org/officeDocument/2006/relationships/image" Target="../media/image79.png"/><Relationship Id="rId12" Type="http://schemas.openxmlformats.org/officeDocument/2006/relationships/image" Target="../media/image82.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slide" Target="slide54.xml"/><Relationship Id="rId11" Type="http://schemas.openxmlformats.org/officeDocument/2006/relationships/slide" Target="slide57.xml"/><Relationship Id="rId5" Type="http://schemas.openxmlformats.org/officeDocument/2006/relationships/image" Target="../media/image78.png"/><Relationship Id="rId10" Type="http://schemas.openxmlformats.org/officeDocument/2006/relationships/image" Target="../media/image81.png"/><Relationship Id="rId4" Type="http://schemas.openxmlformats.org/officeDocument/2006/relationships/slide" Target="slide53.xml"/><Relationship Id="rId9" Type="http://schemas.openxmlformats.org/officeDocument/2006/relationships/image" Target="../media/image80.png"/></Relationships>
</file>

<file path=ppt/slides/_rels/slide57.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87.png"/><Relationship Id="rId3" Type="http://schemas.openxmlformats.org/officeDocument/2006/relationships/slide" Target="slide52.xml"/><Relationship Id="rId7" Type="http://schemas.openxmlformats.org/officeDocument/2006/relationships/image" Target="../media/image79.png"/><Relationship Id="rId12" Type="http://schemas.openxmlformats.org/officeDocument/2006/relationships/image" Target="../media/image82.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slide" Target="slide54.xml"/><Relationship Id="rId11" Type="http://schemas.openxmlformats.org/officeDocument/2006/relationships/image" Target="../media/image81.png"/><Relationship Id="rId5" Type="http://schemas.openxmlformats.org/officeDocument/2006/relationships/image" Target="../media/image78.png"/><Relationship Id="rId10" Type="http://schemas.openxmlformats.org/officeDocument/2006/relationships/slide" Target="slide56.xml"/><Relationship Id="rId4" Type="http://schemas.openxmlformats.org/officeDocument/2006/relationships/slide" Target="slide53.xml"/><Relationship Id="rId9" Type="http://schemas.openxmlformats.org/officeDocument/2006/relationships/image" Target="../media/image80.png"/></Relationships>
</file>

<file path=ppt/slides/_rels/slide58.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78.png"/><Relationship Id="rId3" Type="http://schemas.openxmlformats.org/officeDocument/2006/relationships/slide" Target="slide4.xml"/><Relationship Id="rId7" Type="http://schemas.openxmlformats.org/officeDocument/2006/relationships/image" Target="../media/image91.png"/><Relationship Id="rId12" Type="http://schemas.openxmlformats.org/officeDocument/2006/relationships/image" Target="../media/image82.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81.png"/><Relationship Id="rId5" Type="http://schemas.openxmlformats.org/officeDocument/2006/relationships/image" Target="../media/image89.png"/><Relationship Id="rId10" Type="http://schemas.openxmlformats.org/officeDocument/2006/relationships/image" Target="../media/image80.png"/><Relationship Id="rId4" Type="http://schemas.openxmlformats.org/officeDocument/2006/relationships/image" Target="../media/image88.png"/><Relationship Id="rId9"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hyperlink" Target="http://creativecommons.org/licenses/by-nc/4.0/deed.ca" TargetMode="External"/><Relationship Id="rId7" Type="http://schemas.openxmlformats.org/officeDocument/2006/relationships/image" Target="../media/image95.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hyperlink" Target="http://cartotecadigital.icc.cat/" TargetMode="External"/><Relationship Id="rId4" Type="http://schemas.openxmlformats.org/officeDocument/2006/relationships/image" Target="../media/image93.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tiff"/><Relationship Id="rId5" Type="http://schemas.openxmlformats.org/officeDocument/2006/relationships/image" Target="../media/image8.png"/><Relationship Id="rId4" Type="http://schemas.openxmlformats.org/officeDocument/2006/relationships/image" Target="NUL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slide" Target="slide17.xml"/><Relationship Id="rId18" Type="http://schemas.openxmlformats.org/officeDocument/2006/relationships/image" Target="../media/image18.png"/><Relationship Id="rId3" Type="http://schemas.openxmlformats.org/officeDocument/2006/relationships/slide" Target="slide4.xml"/><Relationship Id="rId21" Type="http://schemas.openxmlformats.org/officeDocument/2006/relationships/slide" Target="slide22.xml"/><Relationship Id="rId7" Type="http://schemas.openxmlformats.org/officeDocument/2006/relationships/slide" Target="slide12.xml"/><Relationship Id="rId12" Type="http://schemas.openxmlformats.org/officeDocument/2006/relationships/image" Target="../media/image15.png"/><Relationship Id="rId17" Type="http://schemas.openxmlformats.org/officeDocument/2006/relationships/slide" Target="slide20.xml"/><Relationship Id="rId2" Type="http://schemas.openxmlformats.org/officeDocument/2006/relationships/notesSlide" Target="../notesSlides/notesSlide9.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4.png"/><Relationship Id="rId24" Type="http://schemas.openxmlformats.org/officeDocument/2006/relationships/image" Target="../media/image21.jpeg"/><Relationship Id="rId5" Type="http://schemas.openxmlformats.org/officeDocument/2006/relationships/image" Target="../media/image10.png"/><Relationship Id="rId15" Type="http://schemas.openxmlformats.org/officeDocument/2006/relationships/slide" Target="slide19.xml"/><Relationship Id="rId23" Type="http://schemas.openxmlformats.org/officeDocument/2006/relationships/slide" Target="slide23.xml"/><Relationship Id="rId10" Type="http://schemas.openxmlformats.org/officeDocument/2006/relationships/slide" Target="slide13.xml"/><Relationship Id="rId19" Type="http://schemas.openxmlformats.org/officeDocument/2006/relationships/slide" Target="slide21.xml"/><Relationship Id="rId4" Type="http://schemas.openxmlformats.org/officeDocument/2006/relationships/slide" Target="slide11.xml"/><Relationship Id="rId9" Type="http://schemas.openxmlformats.org/officeDocument/2006/relationships/image" Target="../media/image13.png"/><Relationship Id="rId14" Type="http://schemas.openxmlformats.org/officeDocument/2006/relationships/image" Target="../media/image16.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1384996" y="485500"/>
            <a:ext cx="6487673" cy="1200329"/>
          </a:xfrm>
          <a:prstGeom prst="rect">
            <a:avLst/>
          </a:prstGeom>
          <a:noFill/>
        </p:spPr>
        <p:txBody>
          <a:bodyPr wrap="none" lIns="91440" tIns="45720" rIns="91440" bIns="45720">
            <a:spAutoFit/>
          </a:bodyPr>
          <a:lstStyle/>
          <a:p>
            <a:pPr algn="ctr"/>
            <a:r>
              <a:rPr lang="ca-E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ero Matics Display" panose="020B0603060101010101" pitchFamily="34" charset="0"/>
              </a:rPr>
              <a:t>La imatge digital</a:t>
            </a:r>
            <a:endParaRPr lang="ca-E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ero Matics Display" panose="020B0603060101010101" pitchFamily="34" charset="0"/>
            </a:endParaRPr>
          </a:p>
        </p:txBody>
      </p:sp>
      <p:grpSp>
        <p:nvGrpSpPr>
          <p:cNvPr id="9" name="Agrupa 8"/>
          <p:cNvGrpSpPr/>
          <p:nvPr/>
        </p:nvGrpSpPr>
        <p:grpSpPr>
          <a:xfrm>
            <a:off x="4628832" y="3126389"/>
            <a:ext cx="3456384" cy="1068570"/>
            <a:chOff x="4345485" y="2934140"/>
            <a:chExt cx="3456384" cy="1068570"/>
          </a:xfrm>
        </p:grpSpPr>
        <p:sp>
          <p:nvSpPr>
            <p:cNvPr id="4" name="Rectangle 3">
              <a:hlinkClick r:id="" action="ppaction://hlinkshowjump?jump=lastslide"/>
            </p:cNvPr>
            <p:cNvSpPr/>
            <p:nvPr/>
          </p:nvSpPr>
          <p:spPr>
            <a:xfrm>
              <a:off x="4345485" y="2934140"/>
              <a:ext cx="3456384" cy="1068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6" name="Agrupa 5"/>
            <p:cNvGrpSpPr/>
            <p:nvPr/>
          </p:nvGrpSpPr>
          <p:grpSpPr>
            <a:xfrm>
              <a:off x="4669521" y="3070807"/>
              <a:ext cx="2808312" cy="920838"/>
              <a:chOff x="3167844" y="2022146"/>
              <a:chExt cx="2808312" cy="920838"/>
            </a:xfrm>
          </p:grpSpPr>
          <p:pic>
            <p:nvPicPr>
              <p:cNvPr id="7" name="Imatg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02169" y="2022146"/>
                <a:ext cx="1139663" cy="398741"/>
              </a:xfrm>
              <a:prstGeom prst="rect">
                <a:avLst/>
              </a:prstGeom>
            </p:spPr>
          </p:pic>
          <p:sp>
            <p:nvSpPr>
              <p:cNvPr id="8" name="QuadreDeText 7"/>
              <p:cNvSpPr txBox="1"/>
              <p:nvPr/>
            </p:nvSpPr>
            <p:spPr>
              <a:xfrm>
                <a:off x="3167844" y="2419764"/>
                <a:ext cx="2808312" cy="523220"/>
              </a:xfrm>
              <a:prstGeom prst="rect">
                <a:avLst/>
              </a:prstGeom>
              <a:noFill/>
            </p:spPr>
            <p:txBody>
              <a:bodyPr wrap="square" rtlCol="0">
                <a:spAutoFit/>
              </a:bodyPr>
              <a:lstStyle/>
              <a:p>
                <a:pPr algn="ctr"/>
                <a:r>
                  <a:rPr lang="ca-ES" sz="1400" b="1" dirty="0" smtClean="0"/>
                  <a:t>Ramon Àvalos Calomarde</a:t>
                </a:r>
              </a:p>
              <a:p>
                <a:pPr algn="ctr"/>
                <a:r>
                  <a:rPr lang="ca-ES" sz="1400" dirty="0" smtClean="0"/>
                  <a:t>@</a:t>
                </a:r>
                <a:r>
                  <a:rPr lang="ca-ES" sz="1400" dirty="0" err="1" smtClean="0"/>
                  <a:t>raavca</a:t>
                </a:r>
                <a:r>
                  <a:rPr lang="ca-ES" sz="1400" dirty="0" smtClean="0"/>
                  <a:t> -2015</a:t>
                </a:r>
                <a:endParaRPr lang="ca-ES" sz="1400" dirty="0"/>
              </a:p>
            </p:txBody>
          </p:sp>
        </p:grpSp>
      </p:grpSp>
      <p:pic>
        <p:nvPicPr>
          <p:cNvPr id="3" name="Imatg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8012" y="2101933"/>
            <a:ext cx="3960821" cy="418605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a:t>
            </a:r>
            <a:r>
              <a:rPr lang="ca-ES" sz="4400" dirty="0" err="1"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true</a:t>
            </a: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color i amb color indexat</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6" name="Imatg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448224"/>
            <a:ext cx="4636855" cy="6480000"/>
          </a:xfrm>
          <a:prstGeom prst="rect">
            <a:avLst/>
          </a:prstGeom>
          <a:noFill/>
        </p:spPr>
      </p:pic>
      <p:sp>
        <p:nvSpPr>
          <p:cNvPr id="27" name="QuadreDeText 3"/>
          <p:cNvSpPr txBox="1">
            <a:spLocks noChangeArrowheads="1"/>
          </p:cNvSpPr>
          <p:nvPr/>
        </p:nvSpPr>
        <p:spPr bwMode="auto">
          <a:xfrm>
            <a:off x="2756436"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24 bits</a:t>
            </a:r>
          </a:p>
          <a:p>
            <a:pPr algn="ctr" eaLnBrk="1" hangingPunct="1">
              <a:lnSpc>
                <a:spcPct val="100000"/>
              </a:lnSpc>
              <a:spcBef>
                <a:spcPct val="0"/>
              </a:spcBef>
              <a:buFontTx/>
              <a:buNone/>
            </a:pPr>
            <a:r>
              <a:rPr lang="ca-ES" altLang="ca-ES" sz="1800" dirty="0" smtClean="0"/>
              <a:t>16.777.216 colors</a:t>
            </a:r>
            <a:endParaRPr lang="ca-ES" altLang="ca-ES" sz="1800" dirty="0"/>
          </a:p>
        </p:txBody>
      </p:sp>
      <p:sp>
        <p:nvSpPr>
          <p:cNvPr id="8" name="QuadreDeText 3"/>
          <p:cNvSpPr txBox="1">
            <a:spLocks noChangeArrowheads="1"/>
          </p:cNvSpPr>
          <p:nvPr/>
        </p:nvSpPr>
        <p:spPr bwMode="auto">
          <a:xfrm>
            <a:off x="7260209"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8bits</a:t>
            </a:r>
          </a:p>
          <a:p>
            <a:pPr algn="ctr" eaLnBrk="1" hangingPunct="1">
              <a:lnSpc>
                <a:spcPct val="100000"/>
              </a:lnSpc>
              <a:spcBef>
                <a:spcPct val="0"/>
              </a:spcBef>
              <a:buFontTx/>
              <a:buNone/>
            </a:pPr>
            <a:r>
              <a:rPr lang="ca-ES" altLang="ca-ES" sz="1800" dirty="0" smtClean="0"/>
              <a:t>256 colors</a:t>
            </a:r>
            <a:endParaRPr lang="ca-ES" altLang="ca-ES" sz="1800" dirty="0"/>
          </a:p>
        </p:txBody>
      </p:sp>
      <p:pic>
        <p:nvPicPr>
          <p:cNvPr id="7" name="Imatg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507145" y="448224"/>
            <a:ext cx="4636855" cy="6480000"/>
          </a:xfrm>
          <a:prstGeom prst="rect">
            <a:avLst/>
          </a:prstGeom>
        </p:spPr>
      </p:pic>
      <p:sp>
        <p:nvSpPr>
          <p:cNvPr id="9" name="Rectangle 8">
            <a:hlinkClick r:id="rId6" action="ppaction://hlinksldjump"/>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747186761"/>
      </p:ext>
    </p:extLst>
  </p:cSld>
  <p:clrMapOvr>
    <a:masterClrMapping/>
  </p:clrMapOvr>
  <p:transition spd="slow" advClick="0">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a:t>
            </a:r>
            <a:r>
              <a:rPr lang="ca-ES" sz="4400" dirty="0" err="1"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true</a:t>
            </a: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color i amb color indexat</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6" name="Imatge 5">
            <a:hlinkClick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448224"/>
            <a:ext cx="4636855" cy="6480000"/>
          </a:xfrm>
          <a:prstGeom prst="rect">
            <a:avLst/>
          </a:prstGeom>
          <a:noFill/>
        </p:spPr>
      </p:pic>
      <p:sp>
        <p:nvSpPr>
          <p:cNvPr id="27" name="QuadreDeText 3"/>
          <p:cNvSpPr txBox="1">
            <a:spLocks noChangeArrowheads="1"/>
          </p:cNvSpPr>
          <p:nvPr/>
        </p:nvSpPr>
        <p:spPr bwMode="auto">
          <a:xfrm>
            <a:off x="2756436"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24 bits</a:t>
            </a:r>
          </a:p>
          <a:p>
            <a:pPr algn="ctr" eaLnBrk="1" hangingPunct="1">
              <a:lnSpc>
                <a:spcPct val="100000"/>
              </a:lnSpc>
              <a:spcBef>
                <a:spcPct val="0"/>
              </a:spcBef>
              <a:buFontTx/>
              <a:buNone/>
            </a:pPr>
            <a:r>
              <a:rPr lang="ca-ES" altLang="ca-ES" sz="1800" dirty="0" smtClean="0"/>
              <a:t>16.777.216 colors</a:t>
            </a:r>
            <a:endParaRPr lang="ca-ES" altLang="ca-ES" sz="1800" dirty="0"/>
          </a:p>
        </p:txBody>
      </p:sp>
      <p:sp>
        <p:nvSpPr>
          <p:cNvPr id="8" name="QuadreDeText 3"/>
          <p:cNvSpPr txBox="1">
            <a:spLocks noChangeArrowheads="1"/>
          </p:cNvSpPr>
          <p:nvPr/>
        </p:nvSpPr>
        <p:spPr bwMode="auto">
          <a:xfrm>
            <a:off x="7260209"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8bits</a:t>
            </a:r>
          </a:p>
          <a:p>
            <a:pPr algn="ctr" eaLnBrk="1" hangingPunct="1">
              <a:lnSpc>
                <a:spcPct val="100000"/>
              </a:lnSpc>
              <a:spcBef>
                <a:spcPct val="0"/>
              </a:spcBef>
              <a:buFontTx/>
              <a:buNone/>
            </a:pPr>
            <a:r>
              <a:rPr lang="ca-ES" altLang="ca-ES" sz="1800" dirty="0" smtClean="0"/>
              <a:t>256 colors</a:t>
            </a:r>
            <a:endParaRPr lang="ca-ES" altLang="ca-ES" sz="1800" dirty="0"/>
          </a:p>
        </p:txBody>
      </p:sp>
      <p:pic>
        <p:nvPicPr>
          <p:cNvPr id="7" name="Imatge 6">
            <a:hlinkClick r:id="rId4" action="ppaction://hlinksldjump"/>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507145" y="448224"/>
            <a:ext cx="4636855" cy="6480000"/>
          </a:xfrm>
          <a:prstGeom prst="rect">
            <a:avLst/>
          </a:prstGeom>
        </p:spPr>
      </p:pic>
      <p:sp>
        <p:nvSpPr>
          <p:cNvPr id="9" name="Rectangle 8">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a:hlinkClick r:id="rId3" action="ppaction://hlinksldjump"/>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9507920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Indexat amb paletes de 64 i 16 colors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sp>
        <p:nvSpPr>
          <p:cNvPr id="27" name="QuadreDeText 3"/>
          <p:cNvSpPr txBox="1">
            <a:spLocks noChangeArrowheads="1"/>
          </p:cNvSpPr>
          <p:nvPr/>
        </p:nvSpPr>
        <p:spPr bwMode="auto">
          <a:xfrm>
            <a:off x="2756436"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6 bits</a:t>
            </a:r>
          </a:p>
          <a:p>
            <a:pPr algn="ctr" eaLnBrk="1" hangingPunct="1">
              <a:lnSpc>
                <a:spcPct val="100000"/>
              </a:lnSpc>
              <a:spcBef>
                <a:spcPct val="0"/>
              </a:spcBef>
              <a:buFontTx/>
              <a:buNone/>
            </a:pPr>
            <a:r>
              <a:rPr lang="ca-ES" altLang="ca-ES" sz="1800" dirty="0" smtClean="0"/>
              <a:t>64 colors</a:t>
            </a:r>
            <a:endParaRPr lang="ca-ES" altLang="ca-ES" sz="1800" dirty="0"/>
          </a:p>
        </p:txBody>
      </p:sp>
      <p:sp>
        <p:nvSpPr>
          <p:cNvPr id="8" name="QuadreDeText 3"/>
          <p:cNvSpPr txBox="1">
            <a:spLocks noChangeArrowheads="1"/>
          </p:cNvSpPr>
          <p:nvPr/>
        </p:nvSpPr>
        <p:spPr bwMode="auto">
          <a:xfrm>
            <a:off x="7260209"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4 bits</a:t>
            </a:r>
          </a:p>
          <a:p>
            <a:pPr algn="ctr" eaLnBrk="1" hangingPunct="1">
              <a:lnSpc>
                <a:spcPct val="100000"/>
              </a:lnSpc>
              <a:spcBef>
                <a:spcPct val="0"/>
              </a:spcBef>
              <a:buFontTx/>
              <a:buNone/>
            </a:pPr>
            <a:r>
              <a:rPr lang="ca-ES" altLang="ca-ES" sz="1800" dirty="0" smtClean="0"/>
              <a:t>16 colors</a:t>
            </a:r>
            <a:endParaRPr lang="ca-ES" altLang="ca-ES" sz="1800" dirty="0"/>
          </a:p>
        </p:txBody>
      </p:sp>
      <p:pic>
        <p:nvPicPr>
          <p:cNvPr id="2" name="Imatge 1">
            <a:hlinkClick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448224"/>
            <a:ext cx="4636855" cy="6480000"/>
          </a:xfrm>
          <a:prstGeom prst="rect">
            <a:avLst/>
          </a:prstGeom>
        </p:spPr>
      </p:pic>
      <p:pic>
        <p:nvPicPr>
          <p:cNvPr id="3" name="Imatge 2">
            <a:hlinkClick r:id="rId4" action="ppaction://hlinksldjump"/>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507145" y="448224"/>
            <a:ext cx="4636855" cy="6480000"/>
          </a:xfrm>
          <a:prstGeom prst="rect">
            <a:avLst/>
          </a:prstGeom>
        </p:spPr>
      </p:pic>
      <p:sp>
        <p:nvSpPr>
          <p:cNvPr id="9" name="Rectangle 8">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2132830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en escala de grisos i en monocrom</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sp>
        <p:nvSpPr>
          <p:cNvPr id="27" name="QuadreDeText 3"/>
          <p:cNvSpPr txBox="1">
            <a:spLocks noChangeArrowheads="1"/>
          </p:cNvSpPr>
          <p:nvPr/>
        </p:nvSpPr>
        <p:spPr bwMode="auto">
          <a:xfrm>
            <a:off x="2756436"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8 bits</a:t>
            </a:r>
          </a:p>
          <a:p>
            <a:pPr algn="ctr" eaLnBrk="1" hangingPunct="1">
              <a:lnSpc>
                <a:spcPct val="100000"/>
              </a:lnSpc>
              <a:spcBef>
                <a:spcPct val="0"/>
              </a:spcBef>
              <a:buFontTx/>
              <a:buNone/>
            </a:pPr>
            <a:r>
              <a:rPr lang="ca-ES" altLang="ca-ES" sz="1800" dirty="0" smtClean="0"/>
              <a:t>256 tons de gris</a:t>
            </a:r>
            <a:endParaRPr lang="ca-ES" altLang="ca-ES" sz="1800" dirty="0"/>
          </a:p>
        </p:txBody>
      </p:sp>
      <p:sp>
        <p:nvSpPr>
          <p:cNvPr id="8" name="QuadreDeText 3"/>
          <p:cNvSpPr txBox="1">
            <a:spLocks noChangeArrowheads="1"/>
          </p:cNvSpPr>
          <p:nvPr/>
        </p:nvSpPr>
        <p:spPr bwMode="auto">
          <a:xfrm>
            <a:off x="7260209" y="5771439"/>
            <a:ext cx="188334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smtClean="0"/>
              <a:t>1 bit</a:t>
            </a:r>
          </a:p>
          <a:p>
            <a:pPr algn="ctr" eaLnBrk="1" hangingPunct="1">
              <a:lnSpc>
                <a:spcPct val="100000"/>
              </a:lnSpc>
              <a:spcBef>
                <a:spcPct val="0"/>
              </a:spcBef>
              <a:buFontTx/>
              <a:buNone/>
            </a:pPr>
            <a:r>
              <a:rPr lang="ca-ES" altLang="ca-ES" sz="1800" dirty="0" smtClean="0"/>
              <a:t>2 colors</a:t>
            </a:r>
            <a:endParaRPr lang="ca-ES" altLang="ca-ES" sz="1800" dirty="0"/>
          </a:p>
        </p:txBody>
      </p:sp>
      <p:pic>
        <p:nvPicPr>
          <p:cNvPr id="6" name="Imatge 5">
            <a:hlinkClick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448224"/>
            <a:ext cx="4636855" cy="6480000"/>
          </a:xfrm>
          <a:prstGeom prst="rect">
            <a:avLst/>
          </a:prstGeom>
        </p:spPr>
      </p:pic>
      <p:pic>
        <p:nvPicPr>
          <p:cNvPr id="7" name="Imatge 6">
            <a:hlinkClick r:id="rId4" action="ppaction://hlinksldjump"/>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507145" y="448224"/>
            <a:ext cx="4636855" cy="6480000"/>
          </a:xfrm>
          <a:prstGeom prst="rect">
            <a:avLst/>
          </a:prstGeom>
        </p:spPr>
      </p:pic>
      <p:sp>
        <p:nvSpPr>
          <p:cNvPr id="9" name="Rectangle 8">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5896773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9000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a:t>
            </a:r>
            <a:r>
              <a:rPr lang="ca-ES" sz="4400" dirty="0" err="1">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true</a:t>
            </a:r>
            <a:r>
              <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color i amb color indexat</a:t>
            </a:r>
          </a:p>
        </p:txBody>
      </p:sp>
      <p:grpSp>
        <p:nvGrpSpPr>
          <p:cNvPr id="2" name="Agrupa 1"/>
          <p:cNvGrpSpPr/>
          <p:nvPr/>
        </p:nvGrpSpPr>
        <p:grpSpPr>
          <a:xfrm>
            <a:off x="161962" y="1229718"/>
            <a:ext cx="8820076" cy="5373888"/>
            <a:chOff x="161962" y="1338932"/>
            <a:chExt cx="8820076" cy="5371852"/>
          </a:xfrm>
        </p:grpSpPr>
        <p:sp>
          <p:nvSpPr>
            <p:cNvPr id="27" name="QuadreDeText 3"/>
            <p:cNvSpPr txBox="1">
              <a:spLocks noChangeArrowheads="1"/>
            </p:cNvSpPr>
            <p:nvPr/>
          </p:nvSpPr>
          <p:spPr bwMode="auto">
            <a:xfrm>
              <a:off x="202906"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24 bits (16.777.216 colors)</a:t>
              </a:r>
              <a:endParaRPr lang="ca-ES" altLang="ca-ES" sz="2400" dirty="0">
                <a:solidFill>
                  <a:schemeClr val="bg1"/>
                </a:solidFill>
                <a:effectLst>
                  <a:outerShdw blurRad="38100" dist="38100" dir="2700000" algn="tl">
                    <a:srgbClr val="000000">
                      <a:alpha val="43137"/>
                    </a:srgbClr>
                  </a:outerShdw>
                </a:effectLst>
              </a:endParaRPr>
            </a:p>
          </p:txBody>
        </p:sp>
        <p:sp>
          <p:nvSpPr>
            <p:cNvPr id="8" name="QuadreDeText 3"/>
            <p:cNvSpPr txBox="1">
              <a:spLocks noChangeArrowheads="1"/>
            </p:cNvSpPr>
            <p:nvPr/>
          </p:nvSpPr>
          <p:spPr bwMode="auto">
            <a:xfrm>
              <a:off x="4621094"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8 bits (256 colors)</a:t>
              </a:r>
              <a:endParaRPr lang="ca-ES" altLang="ca-ES" sz="2400" dirty="0">
                <a:solidFill>
                  <a:schemeClr val="bg1"/>
                </a:solidFill>
                <a:effectLst>
                  <a:outerShdw blurRad="38100" dist="38100" dir="2700000" algn="tl">
                    <a:srgbClr val="000000">
                      <a:alpha val="43137"/>
                    </a:srgbClr>
                  </a:outerShdw>
                </a:effectLst>
              </a:endParaRPr>
            </a:p>
          </p:txBody>
        </p:sp>
        <p:pic>
          <p:nvPicPr>
            <p:cNvPr id="9" name="Imatg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1962" y="1892139"/>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tge 9"/>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62038" y="1892139"/>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QuadreDeText 3"/>
            <p:cNvSpPr txBox="1">
              <a:spLocks noChangeArrowheads="1"/>
            </p:cNvSpPr>
            <p:nvPr/>
          </p:nvSpPr>
          <p:spPr bwMode="auto">
            <a:xfrm>
              <a:off x="2362906" y="1338932"/>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(80 x 80 píxels)</a:t>
              </a:r>
              <a:endParaRPr lang="ca-ES" altLang="ca-ES" sz="2400" dirty="0">
                <a:solidFill>
                  <a:schemeClr val="bg1"/>
                </a:solidFill>
                <a:effectLst>
                  <a:outerShdw blurRad="38100" dist="38100" dir="2700000" algn="tl">
                    <a:srgbClr val="000000">
                      <a:alpha val="43137"/>
                    </a:srgbClr>
                  </a:outerShdw>
                </a:effectLst>
              </a:endParaRPr>
            </a:p>
          </p:txBody>
        </p:sp>
      </p:grpSp>
      <p:sp>
        <p:nvSpPr>
          <p:cNvPr id="11" name="Rectangle 10">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11"/>
          <p:cNvSpPr/>
          <p:nvPr/>
        </p:nvSpPr>
        <p:spPr>
          <a:xfrm>
            <a:off x="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3" name="Rectangle 12">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8637886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9000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Indexat amb paletes de 64 i 16 colors</a:t>
            </a:r>
          </a:p>
        </p:txBody>
      </p:sp>
      <p:grpSp>
        <p:nvGrpSpPr>
          <p:cNvPr id="6" name="Agrupa 5"/>
          <p:cNvGrpSpPr/>
          <p:nvPr/>
        </p:nvGrpSpPr>
        <p:grpSpPr>
          <a:xfrm>
            <a:off x="161962" y="1229718"/>
            <a:ext cx="8821382" cy="5371882"/>
            <a:chOff x="161962" y="1338902"/>
            <a:chExt cx="8821382" cy="5371882"/>
          </a:xfrm>
        </p:grpSpPr>
        <p:sp>
          <p:nvSpPr>
            <p:cNvPr id="27" name="QuadreDeText 3"/>
            <p:cNvSpPr txBox="1">
              <a:spLocks noChangeArrowheads="1"/>
            </p:cNvSpPr>
            <p:nvPr/>
          </p:nvSpPr>
          <p:spPr bwMode="auto">
            <a:xfrm>
              <a:off x="202906"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6 bits (64 colors)</a:t>
              </a:r>
              <a:endParaRPr lang="ca-ES" altLang="ca-ES" sz="2400" dirty="0">
                <a:solidFill>
                  <a:schemeClr val="bg1"/>
                </a:solidFill>
                <a:effectLst>
                  <a:outerShdw blurRad="38100" dist="38100" dir="2700000" algn="tl">
                    <a:srgbClr val="000000">
                      <a:alpha val="43137"/>
                    </a:srgbClr>
                  </a:outerShdw>
                </a:effectLst>
              </a:endParaRPr>
            </a:p>
          </p:txBody>
        </p:sp>
        <p:sp>
          <p:nvSpPr>
            <p:cNvPr id="8" name="QuadreDeText 3"/>
            <p:cNvSpPr txBox="1">
              <a:spLocks noChangeArrowheads="1"/>
            </p:cNvSpPr>
            <p:nvPr/>
          </p:nvSpPr>
          <p:spPr bwMode="auto">
            <a:xfrm>
              <a:off x="4621094"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a:solidFill>
                    <a:schemeClr val="bg1"/>
                  </a:solidFill>
                  <a:effectLst>
                    <a:outerShdw blurRad="38100" dist="38100" dir="2700000" algn="tl">
                      <a:srgbClr val="000000">
                        <a:alpha val="43137"/>
                      </a:srgbClr>
                    </a:outerShdw>
                  </a:effectLst>
                </a:rPr>
                <a:t>4</a:t>
              </a:r>
              <a:r>
                <a:rPr lang="ca-ES" altLang="ca-ES" sz="2400" dirty="0" smtClean="0">
                  <a:solidFill>
                    <a:schemeClr val="bg1"/>
                  </a:solidFill>
                  <a:effectLst>
                    <a:outerShdw blurRad="38100" dist="38100" dir="2700000" algn="tl">
                      <a:srgbClr val="000000">
                        <a:alpha val="43137"/>
                      </a:srgbClr>
                    </a:outerShdw>
                  </a:effectLst>
                </a:rPr>
                <a:t> bits (</a:t>
              </a:r>
              <a:r>
                <a:rPr lang="ca-ES" altLang="ca-ES" sz="2400" dirty="0">
                  <a:solidFill>
                    <a:schemeClr val="bg1"/>
                  </a:solidFill>
                  <a:effectLst>
                    <a:outerShdw blurRad="38100" dist="38100" dir="2700000" algn="tl">
                      <a:srgbClr val="000000">
                        <a:alpha val="43137"/>
                      </a:srgbClr>
                    </a:outerShdw>
                  </a:effectLst>
                </a:rPr>
                <a:t>1</a:t>
              </a:r>
              <a:r>
                <a:rPr lang="ca-ES" altLang="ca-ES" sz="2400" dirty="0" smtClean="0">
                  <a:solidFill>
                    <a:schemeClr val="bg1"/>
                  </a:solidFill>
                  <a:effectLst>
                    <a:outerShdw blurRad="38100" dist="38100" dir="2700000" algn="tl">
                      <a:srgbClr val="000000">
                        <a:alpha val="43137"/>
                      </a:srgbClr>
                    </a:outerShdw>
                  </a:effectLst>
                </a:rPr>
                <a:t>6 colors)</a:t>
              </a:r>
              <a:endParaRPr lang="ca-ES" altLang="ca-ES" sz="2400" dirty="0">
                <a:solidFill>
                  <a:schemeClr val="bg1"/>
                </a:solidFill>
                <a:effectLst>
                  <a:outerShdw blurRad="38100" dist="38100" dir="2700000" algn="tl">
                    <a:srgbClr val="000000">
                      <a:alpha val="43137"/>
                    </a:srgbClr>
                  </a:outerShdw>
                </a:effectLst>
              </a:endParaRPr>
            </a:p>
          </p:txBody>
        </p:sp>
        <p:sp>
          <p:nvSpPr>
            <p:cNvPr id="14" name="QuadreDeText 3"/>
            <p:cNvSpPr txBox="1">
              <a:spLocks noChangeArrowheads="1"/>
            </p:cNvSpPr>
            <p:nvPr/>
          </p:nvSpPr>
          <p:spPr bwMode="auto">
            <a:xfrm>
              <a:off x="2362906" y="1338902"/>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(80 x 80 píxels)</a:t>
              </a:r>
              <a:endParaRPr lang="ca-ES" altLang="ca-ES" sz="2400" dirty="0">
                <a:solidFill>
                  <a:schemeClr val="bg1"/>
                </a:solidFill>
                <a:effectLst>
                  <a:outerShdw blurRad="38100" dist="38100" dir="2700000" algn="tl">
                    <a:srgbClr val="000000">
                      <a:alpha val="43137"/>
                    </a:srgbClr>
                  </a:outerShdw>
                </a:effectLst>
              </a:endParaRPr>
            </a:p>
          </p:txBody>
        </p:sp>
        <p:pic>
          <p:nvPicPr>
            <p:cNvPr id="2" name="Imatg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1962" y="1893600"/>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tg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63344" y="1893600"/>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 name="Rectangle 8">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83161826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9000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en escala de grisos i en monocrom</a:t>
            </a:r>
          </a:p>
        </p:txBody>
      </p:sp>
      <p:grpSp>
        <p:nvGrpSpPr>
          <p:cNvPr id="9" name="Agrupa 8"/>
          <p:cNvGrpSpPr/>
          <p:nvPr/>
        </p:nvGrpSpPr>
        <p:grpSpPr>
          <a:xfrm>
            <a:off x="160656" y="1229718"/>
            <a:ext cx="8822688" cy="5371882"/>
            <a:chOff x="160656" y="1338902"/>
            <a:chExt cx="8822688" cy="5371882"/>
          </a:xfrm>
        </p:grpSpPr>
        <p:sp>
          <p:nvSpPr>
            <p:cNvPr id="27" name="QuadreDeText 3"/>
            <p:cNvSpPr txBox="1">
              <a:spLocks noChangeArrowheads="1"/>
            </p:cNvSpPr>
            <p:nvPr/>
          </p:nvSpPr>
          <p:spPr bwMode="auto">
            <a:xfrm>
              <a:off x="202906"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a:solidFill>
                    <a:schemeClr val="bg1"/>
                  </a:solidFill>
                  <a:effectLst>
                    <a:outerShdw blurRad="38100" dist="38100" dir="2700000" algn="tl">
                      <a:srgbClr val="000000">
                        <a:alpha val="43137"/>
                      </a:srgbClr>
                    </a:outerShdw>
                  </a:effectLst>
                </a:rPr>
                <a:t>8</a:t>
              </a:r>
              <a:r>
                <a:rPr lang="ca-ES" altLang="ca-ES" sz="2400" dirty="0" smtClean="0">
                  <a:solidFill>
                    <a:schemeClr val="bg1"/>
                  </a:solidFill>
                  <a:effectLst>
                    <a:outerShdw blurRad="38100" dist="38100" dir="2700000" algn="tl">
                      <a:srgbClr val="000000">
                        <a:alpha val="43137"/>
                      </a:srgbClr>
                    </a:outerShdw>
                  </a:effectLst>
                </a:rPr>
                <a:t> bits (256 tons de gris)</a:t>
              </a:r>
              <a:endParaRPr lang="ca-ES" altLang="ca-ES" sz="2400" dirty="0">
                <a:solidFill>
                  <a:schemeClr val="bg1"/>
                </a:solidFill>
                <a:effectLst>
                  <a:outerShdw blurRad="38100" dist="38100" dir="2700000" algn="tl">
                    <a:srgbClr val="000000">
                      <a:alpha val="43137"/>
                    </a:srgbClr>
                  </a:outerShdw>
                </a:effectLst>
              </a:endParaRPr>
            </a:p>
          </p:txBody>
        </p:sp>
        <p:sp>
          <p:nvSpPr>
            <p:cNvPr id="8" name="QuadreDeText 3"/>
            <p:cNvSpPr txBox="1">
              <a:spLocks noChangeArrowheads="1"/>
            </p:cNvSpPr>
            <p:nvPr/>
          </p:nvSpPr>
          <p:spPr bwMode="auto">
            <a:xfrm>
              <a:off x="4621094" y="6249119"/>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1 bits (2 colors)</a:t>
              </a:r>
              <a:endParaRPr lang="ca-ES" altLang="ca-ES" sz="2400" dirty="0">
                <a:solidFill>
                  <a:schemeClr val="bg1"/>
                </a:solidFill>
                <a:effectLst>
                  <a:outerShdw blurRad="38100" dist="38100" dir="2700000" algn="tl">
                    <a:srgbClr val="000000">
                      <a:alpha val="43137"/>
                    </a:srgbClr>
                  </a:outerShdw>
                </a:effectLst>
              </a:endParaRPr>
            </a:p>
          </p:txBody>
        </p:sp>
        <p:sp>
          <p:nvSpPr>
            <p:cNvPr id="14" name="QuadreDeText 3"/>
            <p:cNvSpPr txBox="1">
              <a:spLocks noChangeArrowheads="1"/>
            </p:cNvSpPr>
            <p:nvPr/>
          </p:nvSpPr>
          <p:spPr bwMode="auto">
            <a:xfrm>
              <a:off x="2362906" y="1338902"/>
              <a:ext cx="432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400" dirty="0" smtClean="0">
                  <a:solidFill>
                    <a:schemeClr val="bg1"/>
                  </a:solidFill>
                  <a:effectLst>
                    <a:outerShdw blurRad="38100" dist="38100" dir="2700000" algn="tl">
                      <a:srgbClr val="000000">
                        <a:alpha val="43137"/>
                      </a:srgbClr>
                    </a:outerShdw>
                  </a:effectLst>
                </a:rPr>
                <a:t>(80 x 80 píxels)</a:t>
              </a:r>
              <a:endParaRPr lang="ca-ES" altLang="ca-ES" sz="2400" dirty="0">
                <a:solidFill>
                  <a:schemeClr val="bg1"/>
                </a:solidFill>
                <a:effectLst>
                  <a:outerShdw blurRad="38100" dist="38100" dir="2700000" algn="tl">
                    <a:srgbClr val="000000">
                      <a:alpha val="43137"/>
                    </a:srgbClr>
                  </a:outerShdw>
                </a:effectLst>
              </a:endParaRPr>
            </a:p>
          </p:txBody>
        </p:sp>
        <p:pic>
          <p:nvPicPr>
            <p:cNvPr id="6" name="Imatg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0656" y="1893600"/>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tg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63344" y="1893600"/>
              <a:ext cx="4320000" cy="43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0" name="Rectangle 9"/>
          <p:cNvSpPr/>
          <p:nvPr/>
        </p:nvSpPr>
        <p:spPr>
          <a:xfrm>
            <a:off x="806400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10">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11">
            <a:hlinkClick r:id="rId6" action="ppaction://hlinksldjump"/>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04858081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a:t>
            </a:r>
            <a:r>
              <a:rPr lang="ca-ES" sz="4400" dirty="0" err="1"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true</a:t>
            </a: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color o color real</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24 bits - 16.777.216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pic>
        <p:nvPicPr>
          <p:cNvPr id="2" name="Imatg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132, 86, 89 - Hexadecimal: 845659</a:t>
            </a:r>
          </a:p>
          <a:p>
            <a:r>
              <a:rPr lang="ca-ES" sz="1500" dirty="0" smtClean="0">
                <a:effectLst>
                  <a:outerShdw blurRad="38100" dist="38100" dir="2700000" algn="tl">
                    <a:srgbClr val="000000">
                      <a:alpha val="43137"/>
                    </a:srgbClr>
                  </a:outerShdw>
                </a:effectLst>
              </a:rPr>
              <a:t>10000100 01010110 01011001</a:t>
            </a: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118, 75, 82 - Hexadecimal: 764B52</a:t>
            </a:r>
          </a:p>
          <a:p>
            <a:r>
              <a:rPr lang="ca-ES" sz="1500" dirty="0" smtClean="0">
                <a:effectLst>
                  <a:outerShdw blurRad="38100" dist="38100" dir="2700000" algn="tl">
                    <a:srgbClr val="000000">
                      <a:alpha val="43137"/>
                    </a:srgbClr>
                  </a:outerShdw>
                </a:effectLst>
              </a:rPr>
              <a:t>10000100 01010110 01011001</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108, 68, 77 - Hexadecimal: 6C444D</a:t>
            </a:r>
          </a:p>
          <a:p>
            <a:r>
              <a:rPr lang="ca-ES" sz="1500" dirty="0" smtClean="0">
                <a:effectLst>
                  <a:outerShdw blurRad="38100" dist="38100" dir="2700000" algn="tl">
                    <a:srgbClr val="000000">
                      <a:alpha val="43137"/>
                    </a:srgbClr>
                  </a:outerShdw>
                </a:effectLst>
              </a:rPr>
              <a:t>01101100 01000100 01001101</a:t>
            </a:r>
          </a:p>
        </p:txBody>
      </p:sp>
      <p:pic>
        <p:nvPicPr>
          <p:cNvPr id="7"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1980" y="987729"/>
            <a:ext cx="4320000"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9" name="Rectangle 18">
            <a:hlinkClick r:id="rId6" action="ppaction://hlinksldjump"/>
          </p:cNvPr>
          <p:cNvSpPr/>
          <p:nvPr/>
        </p:nvSpPr>
        <p:spPr>
          <a:xfrm>
            <a:off x="806400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p:cNvSpPr/>
          <p:nvPr/>
        </p:nvSpPr>
        <p:spPr>
          <a:xfrm>
            <a:off x="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rId6" action="ppaction://hlinksldjump"/>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424227561"/>
      </p:ext>
    </p:extLst>
  </p:cSld>
  <p:clrMapOvr>
    <a:masterClrMapping/>
  </p:clrMapOvr>
  <p:transition spd="slow" advClick="0">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a:t>
            </a:r>
            <a:r>
              <a:rPr lang="ca-ES" sz="4400" dirty="0" err="1"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true</a:t>
            </a: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color o color real</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24 bits - 16.777.216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pic>
        <p:nvPicPr>
          <p:cNvPr id="2" name="Imatg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132, 86, 89 - Hexadecimal: 845659</a:t>
            </a:r>
          </a:p>
          <a:p>
            <a:r>
              <a:rPr lang="ca-ES" sz="1500" dirty="0" smtClean="0">
                <a:effectLst>
                  <a:outerShdw blurRad="38100" dist="38100" dir="2700000" algn="tl">
                    <a:srgbClr val="000000">
                      <a:alpha val="43137"/>
                    </a:srgbClr>
                  </a:outerShdw>
                </a:effectLst>
              </a:rPr>
              <a:t>10000100 01010110 01011001</a:t>
            </a: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118, 75, 82 - Hexadecimal: 764B52</a:t>
            </a:r>
          </a:p>
          <a:p>
            <a:r>
              <a:rPr lang="ca-ES" sz="1500" dirty="0" smtClean="0">
                <a:effectLst>
                  <a:outerShdw blurRad="38100" dist="38100" dir="2700000" algn="tl">
                    <a:srgbClr val="000000">
                      <a:alpha val="43137"/>
                    </a:srgbClr>
                  </a:outerShdw>
                </a:effectLst>
              </a:rPr>
              <a:t>10000100 01010110 01011001</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108, 68, 77 - Hexadecimal: 6C444D</a:t>
            </a:r>
          </a:p>
          <a:p>
            <a:r>
              <a:rPr lang="ca-ES" sz="1500" dirty="0" smtClean="0">
                <a:effectLst>
                  <a:outerShdw blurRad="38100" dist="38100" dir="2700000" algn="tl">
                    <a:srgbClr val="000000">
                      <a:alpha val="43137"/>
                    </a:srgbClr>
                  </a:outerShdw>
                </a:effectLst>
              </a:rPr>
              <a:t>01101100 01000100 01001101</a:t>
            </a:r>
          </a:p>
        </p:txBody>
      </p:sp>
      <p:pic>
        <p:nvPicPr>
          <p:cNvPr id="28"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1980" y="987729"/>
            <a:ext cx="4320000"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9" name="Rectangle 18">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p:cNvSpPr/>
          <p:nvPr/>
        </p:nvSpPr>
        <p:spPr>
          <a:xfrm>
            <a:off x="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6270746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color indexat (256)</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8 bits - 256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pic>
        <p:nvPicPr>
          <p:cNvPr id="12" name="Imatge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t>RGB: 121, 91, </a:t>
            </a:r>
            <a:r>
              <a:rPr lang="ca-ES" sz="1500" dirty="0" smtClean="0"/>
              <a:t>88 - </a:t>
            </a:r>
            <a:r>
              <a:rPr lang="ca-ES" sz="1500" dirty="0"/>
              <a:t>Hexadecimal: 795B58</a:t>
            </a:r>
          </a:p>
          <a:p>
            <a:r>
              <a:rPr lang="ca-ES" sz="1500" dirty="0"/>
              <a:t>Índex: 228 -&gt; 11100100</a:t>
            </a: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t>RGB: 121, 91, 88 - Hexadecimal: 795B58</a:t>
            </a:r>
          </a:p>
          <a:p>
            <a:r>
              <a:rPr lang="ca-ES" sz="1500" dirty="0" smtClean="0"/>
              <a:t>Índex: 228 -&gt; 11100100</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pic>
        <p:nvPicPr>
          <p:cNvPr id="7"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1980" y="987729"/>
            <a:ext cx="4320000"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t>RGB: 125, 68, 47 - Hexadecimal: 7D442F</a:t>
            </a:r>
          </a:p>
          <a:p>
            <a:r>
              <a:rPr lang="ca-ES" sz="1500" dirty="0" smtClean="0"/>
              <a:t>Índex: 159 -&gt; 10011111</a:t>
            </a:r>
          </a:p>
        </p:txBody>
      </p:sp>
      <p:sp>
        <p:nvSpPr>
          <p:cNvPr id="19" name="Rectangle 18"/>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6" name="Agrupa 5"/>
          <p:cNvGrpSpPr/>
          <p:nvPr/>
        </p:nvGrpSpPr>
        <p:grpSpPr>
          <a:xfrm>
            <a:off x="887026" y="1944926"/>
            <a:ext cx="7522404" cy="4590467"/>
            <a:chOff x="887026" y="1944926"/>
            <a:chExt cx="7522404" cy="4590467"/>
          </a:xfrm>
        </p:grpSpPr>
        <p:pic>
          <p:nvPicPr>
            <p:cNvPr id="2" name="Imatge 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87026" y="1944926"/>
              <a:ext cx="5040000" cy="4244210"/>
            </a:xfrm>
            <a:prstGeom prst="rect">
              <a:avLst/>
            </a:prstGeom>
          </p:spPr>
        </p:pic>
        <p:sp>
          <p:nvSpPr>
            <p:cNvPr id="29" name="QuadreDeText 28"/>
            <p:cNvSpPr txBox="1"/>
            <p:nvPr/>
          </p:nvSpPr>
          <p:spPr>
            <a:xfrm>
              <a:off x="5257424" y="5335064"/>
              <a:ext cx="3152006" cy="1200329"/>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Paleta dels 256 colors indexats en aquesta imatge tal i com es visualitza al </a:t>
              </a:r>
              <a:r>
                <a:rPr lang="ca-ES" dirty="0" err="1" smtClean="0"/>
                <a:t>Photoshop</a:t>
              </a:r>
              <a:r>
                <a:rPr lang="ca-ES" dirty="0" smtClean="0"/>
                <a:t> que l’anomena Tabla de colores.</a:t>
              </a:r>
              <a:endParaRPr lang="ca-ES" dirty="0"/>
            </a:p>
          </p:txBody>
        </p:sp>
      </p:grpSp>
    </p:spTree>
    <p:extLst>
      <p:ext uri="{BB962C8B-B14F-4D97-AF65-F5344CB8AC3E}">
        <p14:creationId xmlns:p14="http://schemas.microsoft.com/office/powerpoint/2010/main" val="10369540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 name="1 Título"/>
          <p:cNvSpPr>
            <a:spLocks noGrp="1"/>
          </p:cNvSpPr>
          <p:nvPr>
            <p:ph type="title"/>
          </p:nvPr>
        </p:nvSpPr>
        <p:spPr>
          <a:xfrm>
            <a:off x="0" y="-65314"/>
            <a:ext cx="9144000" cy="1398588"/>
          </a:xfrm>
          <a:solidFill>
            <a:schemeClr val="accent2">
              <a:lumMod val="75000"/>
            </a:schemeClr>
          </a:solidFill>
        </p:spPr>
        <p:txBody>
          <a:bodyPr rtlCol="0">
            <a:noAutofit/>
          </a:bodyPr>
          <a:lstStyle/>
          <a:p>
            <a:pPr algn="ctr" eaLnBrk="1" fontAlgn="auto" hangingPunct="1">
              <a:spcAft>
                <a:spcPts val="0"/>
              </a:spcAft>
              <a:defRPr/>
            </a:pPr>
            <a:r>
              <a:rPr lang="ca-ES" sz="60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Què és una imatge digital?</a:t>
            </a:r>
            <a:endParaRPr lang="ca-ES" sz="60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7" name="2 Marcador de contenido"/>
          <p:cNvSpPr>
            <a:spLocks noGrp="1"/>
          </p:cNvSpPr>
          <p:nvPr>
            <p:ph idx="1"/>
          </p:nvPr>
        </p:nvSpPr>
        <p:spPr>
          <a:xfrm>
            <a:off x="238125" y="1917700"/>
            <a:ext cx="8667750" cy="4940300"/>
          </a:xfrm>
          <a:solidFill>
            <a:schemeClr val="accent2"/>
          </a:solidFill>
        </p:spPr>
        <p:txBody>
          <a:bodyPr rtlCol="0">
            <a:normAutofit/>
          </a:bodyPr>
          <a:lstStyle/>
          <a:p>
            <a:pPr lvl="1" indent="-288000" eaLnBrk="1" fontAlgn="auto" hangingPunct="1">
              <a:spcAft>
                <a:spcPts val="0"/>
              </a:spcAft>
              <a:buFont typeface="Wingdings" panose="05000000000000000000" pitchFamily="2" charset="2"/>
              <a:buChar char="§"/>
              <a:defRPr/>
            </a:pPr>
            <a:r>
              <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Quan diem “imatge digital” ens referim a  qualsevol imatge que sigui creada o captada, emmagatzemada, manipulada i/o reproduïda per mitjans informàtics, és a dir, fent servir números o dígits (zeros i uns).</a:t>
            </a:r>
          </a:p>
          <a:p>
            <a:pPr marL="226350" lvl="1" indent="0" eaLnBrk="1" fontAlgn="auto" hangingPunct="1">
              <a:spcAft>
                <a:spcPts val="0"/>
              </a:spcAft>
              <a:buFont typeface="Arial" panose="020B0604020202020204" pitchFamily="34" charset="0"/>
              <a:buNone/>
              <a:defRPr/>
            </a:pPr>
            <a:endPar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endParaRPr>
          </a:p>
          <a:p>
            <a:pPr lvl="1" indent="-288000" eaLnBrk="1" fontAlgn="auto" hangingPunct="1">
              <a:spcAft>
                <a:spcPts val="0"/>
              </a:spcAft>
              <a:buFont typeface="Wingdings" panose="05000000000000000000" pitchFamily="2" charset="2"/>
              <a:buChar char="§"/>
              <a:defRPr/>
            </a:pPr>
            <a:r>
              <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Existeixen dues grans classes d’imatges digitals segons quin sigui el mètode utilitzat per codificar-les: les </a:t>
            </a:r>
            <a:r>
              <a:rPr lang="ca-ES" sz="3000" b="1" u="sng" dirty="0" smtClean="0">
                <a:solidFill>
                  <a:schemeClr val="bg1"/>
                </a:solidFill>
                <a:effectLst>
                  <a:outerShdw blurRad="38100" dist="38100" dir="2700000" algn="tl">
                    <a:srgbClr val="000000">
                      <a:alpha val="43137"/>
                    </a:srgbClr>
                  </a:outerShdw>
                </a:effectLst>
                <a:latin typeface="Aero Matics Light" panose="020B0303060101010101" pitchFamily="34" charset="0"/>
              </a:rPr>
              <a:t>vectorials</a:t>
            </a:r>
            <a:r>
              <a:rPr lang="ca-ES" sz="3000" dirty="0">
                <a:solidFill>
                  <a:schemeClr val="bg1"/>
                </a:solidFill>
                <a:effectLst>
                  <a:outerShdw blurRad="38100" dist="38100" dir="2700000" algn="tl">
                    <a:srgbClr val="000000">
                      <a:alpha val="43137"/>
                    </a:srgbClr>
                  </a:outerShdw>
                </a:effectLst>
                <a:latin typeface="Aero Matics Light" panose="020B0303060101010101" pitchFamily="34" charset="0"/>
              </a:rPr>
              <a:t> i </a:t>
            </a:r>
            <a:r>
              <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les </a:t>
            </a:r>
            <a:r>
              <a:rPr lang="ca-ES" sz="3000" b="1" u="sng"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bitmap</a:t>
            </a:r>
            <a:r>
              <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també anomenades imatges </a:t>
            </a:r>
            <a:r>
              <a:rPr lang="ca-ES" sz="3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ràster</a:t>
            </a:r>
            <a:r>
              <a:rPr lang="ca-ES"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o de “mapa de bits”</a:t>
            </a:r>
            <a:r>
              <a:rPr lang="es-AR" sz="3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endParaRPr lang="es-AR" sz="30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sp>
        <p:nvSpPr>
          <p:cNvPr id="2" name="Rectangle 1">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8">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Rectangle 2">
            <a:hlinkClick r:id="rId3" action="ppaction://hlinksldjump"/>
          </p:cNvPr>
          <p:cNvSpPr/>
          <p:nvPr/>
        </p:nvSpPr>
        <p:spPr>
          <a:xfrm>
            <a:off x="0" y="-65314"/>
            <a:ext cx="9144000" cy="1398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color indexat (64)</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6" name="Imatg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rPr>
              <a:t>6</a:t>
            </a: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bits – 64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t>RGB: 87, 75, 83 - Hexadecimal: 574B53</a:t>
            </a:r>
          </a:p>
          <a:p>
            <a:r>
              <a:rPr lang="ca-ES" sz="1500" dirty="0"/>
              <a:t>Índex: 2 -&gt; 000010</a:t>
            </a: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t>RGB: 87, 75, 83 - Hexadecimal: 574B53</a:t>
            </a:r>
          </a:p>
          <a:p>
            <a:r>
              <a:rPr lang="ca-ES" sz="1500" dirty="0" smtClean="0"/>
              <a:t>Índex: 2 -&gt; 000010</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t>RGB: 147, 70, 46 - Hexadecimal: 93462E</a:t>
            </a:r>
          </a:p>
          <a:p>
            <a:r>
              <a:rPr lang="ca-ES" sz="1500" dirty="0" smtClean="0"/>
              <a:t>Índex: 44 -&gt; 101100</a:t>
            </a:r>
          </a:p>
        </p:txBody>
      </p:sp>
      <p:pic>
        <p:nvPicPr>
          <p:cNvPr id="8"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2400" y="987729"/>
            <a:ext cx="4320000"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9" name="Agrupa 8"/>
          <p:cNvGrpSpPr/>
          <p:nvPr/>
        </p:nvGrpSpPr>
        <p:grpSpPr>
          <a:xfrm>
            <a:off x="885600" y="1944000"/>
            <a:ext cx="7523830" cy="4591393"/>
            <a:chOff x="885600" y="1944000"/>
            <a:chExt cx="7523830" cy="4591393"/>
          </a:xfrm>
        </p:grpSpPr>
        <p:pic>
          <p:nvPicPr>
            <p:cNvPr id="7" name="Imatge 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85600" y="1944000"/>
              <a:ext cx="5040000" cy="4244218"/>
            </a:xfrm>
            <a:prstGeom prst="rect">
              <a:avLst/>
            </a:prstGeom>
          </p:spPr>
        </p:pic>
        <p:sp>
          <p:nvSpPr>
            <p:cNvPr id="29" name="QuadreDeText 28"/>
            <p:cNvSpPr txBox="1"/>
            <p:nvPr/>
          </p:nvSpPr>
          <p:spPr>
            <a:xfrm>
              <a:off x="5257424" y="5335064"/>
              <a:ext cx="3152006" cy="1200329"/>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Paleta dels 64 colors indexats en aquesta imatge tal i com es visualitza al </a:t>
              </a:r>
              <a:r>
                <a:rPr lang="ca-ES" dirty="0" err="1" smtClean="0"/>
                <a:t>Photoshop</a:t>
              </a:r>
              <a:r>
                <a:rPr lang="ca-ES" dirty="0" smtClean="0"/>
                <a:t> que l’anomena Tabla de colores.</a:t>
              </a:r>
              <a:endParaRPr lang="ca-ES" dirty="0"/>
            </a:p>
          </p:txBody>
        </p:sp>
      </p:grpSp>
    </p:spTree>
    <p:extLst>
      <p:ext uri="{BB962C8B-B14F-4D97-AF65-F5344CB8AC3E}">
        <p14:creationId xmlns:p14="http://schemas.microsoft.com/office/powerpoint/2010/main" val="37925021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2000"/>
                                        <p:tgtEl>
                                          <p:spTgt spid="9"/>
                                        </p:tgtEl>
                                      </p:cBhvr>
                                    </p:animEffect>
                                    <p:set>
                                      <p:cBhvr>
                                        <p:cTn id="13" dur="1" fill="hold">
                                          <p:stCondLst>
                                            <p:cond delay="1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color indexat (16)</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8" name="Detall"/>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4 bits – 16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a:t>
            </a:r>
            <a:r>
              <a:rPr lang="ca-ES" sz="1500" dirty="0" smtClean="0">
                <a:effectLst>
                  <a:outerShdw blurRad="38100" dist="38100" dir="2700000" algn="tl">
                    <a:srgbClr val="000000">
                      <a:alpha val="43137"/>
                    </a:srgbClr>
                  </a:outerShdw>
                </a:effectLst>
              </a:rPr>
              <a:t>97, 87, 97- </a:t>
            </a:r>
            <a:r>
              <a:rPr lang="ca-ES" sz="1500" dirty="0">
                <a:effectLst>
                  <a:outerShdw blurRad="38100" dist="38100" dir="2700000" algn="tl">
                    <a:srgbClr val="000000">
                      <a:alpha val="43137"/>
                    </a:srgbClr>
                  </a:outerShdw>
                </a:effectLst>
              </a:rPr>
              <a:t>Hexadecimal: </a:t>
            </a:r>
            <a:r>
              <a:rPr lang="ca-ES" sz="1500" dirty="0" smtClean="0">
                <a:effectLst>
                  <a:outerShdw blurRad="38100" dist="38100" dir="2700000" algn="tl">
                    <a:srgbClr val="000000">
                      <a:alpha val="43137"/>
                    </a:srgbClr>
                  </a:outerShdw>
                </a:effectLst>
              </a:rPr>
              <a:t>615761</a:t>
            </a:r>
            <a:endParaRPr lang="ca-ES" sz="1500" dirty="0">
              <a:effectLst>
                <a:outerShdw blurRad="38100" dist="38100" dir="2700000" algn="tl">
                  <a:srgbClr val="000000">
                    <a:alpha val="43137"/>
                  </a:srgbClr>
                </a:outerShdw>
              </a:effectLst>
            </a:endParaRPr>
          </a:p>
          <a:p>
            <a:r>
              <a:rPr lang="ca-ES" sz="1500" dirty="0">
                <a:effectLst>
                  <a:outerShdw blurRad="38100" dist="38100" dir="2700000" algn="tl">
                    <a:srgbClr val="000000">
                      <a:alpha val="43137"/>
                    </a:srgbClr>
                  </a:outerShdw>
                </a:effectLst>
              </a:rPr>
              <a:t>Índex: </a:t>
            </a:r>
            <a:r>
              <a:rPr lang="ca-ES" sz="1500" dirty="0" smtClean="0">
                <a:effectLst>
                  <a:outerShdw blurRad="38100" dist="38100" dir="2700000" algn="tl">
                    <a:srgbClr val="000000">
                      <a:alpha val="43137"/>
                    </a:srgbClr>
                  </a:outerShdw>
                </a:effectLst>
              </a:rPr>
              <a:t>1 </a:t>
            </a:r>
            <a:r>
              <a:rPr lang="ca-ES" sz="1500" dirty="0">
                <a:effectLst>
                  <a:outerShdw blurRad="38100" dist="38100" dir="2700000" algn="tl">
                    <a:srgbClr val="000000">
                      <a:alpha val="43137"/>
                    </a:srgbClr>
                  </a:outerShdw>
                </a:effectLst>
              </a:rPr>
              <a:t>-&gt; </a:t>
            </a:r>
            <a:r>
              <a:rPr lang="ca-ES" sz="1500" dirty="0" smtClean="0">
                <a:effectLst>
                  <a:outerShdw blurRad="38100" dist="38100" dir="2700000" algn="tl">
                    <a:srgbClr val="000000">
                      <a:alpha val="43137"/>
                    </a:srgbClr>
                  </a:outerShdw>
                </a:effectLst>
              </a:rPr>
              <a:t>0001</a:t>
            </a:r>
            <a:endParaRPr lang="ca-ES" sz="1500" dirty="0">
              <a:effectLst>
                <a:outerShdw blurRad="38100" dist="38100" dir="2700000" algn="tl">
                  <a:srgbClr val="000000">
                    <a:alpha val="43137"/>
                  </a:srgbClr>
                </a:outerShdw>
              </a:effectLst>
            </a:endParaRP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91, 35, 26- Hexadecimal: 5B231A</a:t>
            </a:r>
          </a:p>
          <a:p>
            <a:r>
              <a:rPr lang="ca-ES" sz="1500" dirty="0" smtClean="0">
                <a:effectLst>
                  <a:outerShdw blurRad="38100" dist="38100" dir="2700000" algn="tl">
                    <a:srgbClr val="000000">
                      <a:alpha val="43137"/>
                    </a:srgbClr>
                  </a:outerShdw>
                </a:effectLst>
              </a:rPr>
              <a:t>Índex: 13 -&gt; 1101</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97, 87, 97- Hexadecimal: 615761</a:t>
            </a:r>
          </a:p>
          <a:p>
            <a:r>
              <a:rPr lang="ca-ES" sz="1500" dirty="0">
                <a:effectLst>
                  <a:outerShdw blurRad="38100" dist="38100" dir="2700000" algn="tl">
                    <a:srgbClr val="000000">
                      <a:alpha val="43137"/>
                    </a:srgbClr>
                  </a:outerShdw>
                </a:effectLst>
              </a:rPr>
              <a:t>Índex: 1 -&gt; 0001</a:t>
            </a:r>
          </a:p>
        </p:txBody>
      </p:sp>
      <p:pic>
        <p:nvPicPr>
          <p:cNvPr id="9"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2400" y="987729"/>
            <a:ext cx="4320000"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6" name="Agrupa 5"/>
          <p:cNvGrpSpPr/>
          <p:nvPr/>
        </p:nvGrpSpPr>
        <p:grpSpPr>
          <a:xfrm>
            <a:off x="885600" y="1944000"/>
            <a:ext cx="7523830" cy="4591393"/>
            <a:chOff x="885600" y="1944000"/>
            <a:chExt cx="7523830" cy="4591393"/>
          </a:xfrm>
        </p:grpSpPr>
        <p:pic>
          <p:nvPicPr>
            <p:cNvPr id="2" name="Paleta"/>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85600" y="1944000"/>
              <a:ext cx="5040000" cy="4244211"/>
            </a:xfrm>
            <a:prstGeom prst="rect">
              <a:avLst/>
            </a:prstGeom>
          </p:spPr>
        </p:pic>
        <p:sp>
          <p:nvSpPr>
            <p:cNvPr id="29" name="ToolTip"/>
            <p:cNvSpPr txBox="1"/>
            <p:nvPr/>
          </p:nvSpPr>
          <p:spPr>
            <a:xfrm>
              <a:off x="5257424" y="5335064"/>
              <a:ext cx="3152006" cy="1200329"/>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Paleta dels 16 colors indexats en aquesta imatge tal i com es visualitza al </a:t>
              </a:r>
              <a:r>
                <a:rPr lang="ca-ES" dirty="0" err="1" smtClean="0"/>
                <a:t>Photoshop</a:t>
              </a:r>
              <a:r>
                <a:rPr lang="ca-ES" dirty="0" smtClean="0"/>
                <a:t> que l’anomena Tabla de colores.</a:t>
              </a:r>
              <a:endParaRPr lang="ca-ES" dirty="0"/>
            </a:p>
          </p:txBody>
        </p:sp>
      </p:grpSp>
    </p:spTree>
    <p:extLst>
      <p:ext uri="{BB962C8B-B14F-4D97-AF65-F5344CB8AC3E}">
        <p14:creationId xmlns:p14="http://schemas.microsoft.com/office/powerpoint/2010/main" val="2741552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a escala de grisos (256 tons)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6" name="Imatg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rPr>
              <a:t>8</a:t>
            </a: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bits – 256 tons de gris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75715"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141, 141, 141 - Hexadecimal: 8D8D8D</a:t>
            </a:r>
          </a:p>
          <a:p>
            <a:r>
              <a:rPr lang="ca-ES" sz="1500" dirty="0">
                <a:effectLst>
                  <a:outerShdw blurRad="38100" dist="38100" dir="2700000" algn="tl">
                    <a:srgbClr val="000000">
                      <a:alpha val="43137"/>
                    </a:srgbClr>
                  </a:outerShdw>
                </a:effectLst>
              </a:rPr>
              <a:t>10001101</a:t>
            </a: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134, 134, 134 - Hexadecimal: 868686</a:t>
            </a:r>
          </a:p>
          <a:p>
            <a:r>
              <a:rPr lang="ca-ES" sz="1500" dirty="0">
                <a:effectLst>
                  <a:outerShdw blurRad="38100" dist="38100" dir="2700000" algn="tl">
                    <a:srgbClr val="000000">
                      <a:alpha val="43137"/>
                    </a:srgbClr>
                  </a:outerShdw>
                </a:effectLst>
              </a:rPr>
              <a:t>10000110</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a:t>
            </a:r>
            <a:r>
              <a:rPr lang="ca-ES" sz="1500" dirty="0" smtClean="0">
                <a:effectLst>
                  <a:outerShdw blurRad="38100" dist="38100" dir="2700000" algn="tl">
                    <a:srgbClr val="000000">
                      <a:alpha val="43137"/>
                    </a:srgbClr>
                  </a:outerShdw>
                </a:effectLst>
              </a:rPr>
              <a:t>123, 123, 123 - Hexadecimal</a:t>
            </a:r>
            <a:r>
              <a:rPr lang="ca-ES" sz="1500" dirty="0">
                <a:effectLst>
                  <a:outerShdw blurRad="38100" dist="38100" dir="2700000" algn="tl">
                    <a:srgbClr val="000000">
                      <a:alpha val="43137"/>
                    </a:srgbClr>
                  </a:outerShdw>
                </a:effectLst>
              </a:rPr>
              <a:t>: </a:t>
            </a:r>
            <a:r>
              <a:rPr lang="ca-ES" sz="1500" dirty="0" smtClean="0">
                <a:effectLst>
                  <a:outerShdw blurRad="38100" dist="38100" dir="2700000" algn="tl">
                    <a:srgbClr val="000000">
                      <a:alpha val="43137"/>
                    </a:srgbClr>
                  </a:outerShdw>
                </a:effectLst>
              </a:rPr>
              <a:t>7B7B7B</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01111011</a:t>
            </a:r>
            <a:endParaRPr lang="ca-ES" sz="1500" dirty="0">
              <a:effectLst>
                <a:outerShdw blurRad="38100" dist="38100" dir="2700000" algn="tl">
                  <a:srgbClr val="000000">
                    <a:alpha val="43137"/>
                  </a:srgbClr>
                </a:outerShdw>
              </a:effectLst>
            </a:endParaRPr>
          </a:p>
        </p:txBody>
      </p:sp>
      <p:pic>
        <p:nvPicPr>
          <p:cNvPr id="2" name="Foto"/>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2400" y="987729"/>
            <a:ext cx="4320001"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a:hlinkClick r:id="" action="ppaction://hlinkshowjump?jump=nextslide"/>
          </p:cNvPr>
          <p:cNvSpPr/>
          <p:nvPr/>
        </p:nvSpPr>
        <p:spPr>
          <a:xfrm>
            <a:off x="806400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p:cNvPr>
          <p:cNvSpPr/>
          <p:nvPr/>
        </p:nvSpPr>
        <p:spPr>
          <a:xfrm>
            <a:off x="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Agrupa 7"/>
          <p:cNvGrpSpPr/>
          <p:nvPr/>
        </p:nvGrpSpPr>
        <p:grpSpPr>
          <a:xfrm>
            <a:off x="885600" y="1944000"/>
            <a:ext cx="7523830" cy="4868392"/>
            <a:chOff x="885600" y="1944000"/>
            <a:chExt cx="7523830" cy="4868392"/>
          </a:xfrm>
        </p:grpSpPr>
        <p:pic>
          <p:nvPicPr>
            <p:cNvPr id="7" name="Paleta"/>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85600" y="1944000"/>
              <a:ext cx="5040000" cy="4244211"/>
            </a:xfrm>
            <a:prstGeom prst="rect">
              <a:avLst/>
            </a:prstGeom>
          </p:spPr>
        </p:pic>
        <p:sp>
          <p:nvSpPr>
            <p:cNvPr id="29" name="ToolTip"/>
            <p:cNvSpPr txBox="1"/>
            <p:nvPr/>
          </p:nvSpPr>
          <p:spPr>
            <a:xfrm>
              <a:off x="5257424" y="5335064"/>
              <a:ext cx="3152006" cy="1477328"/>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Paleta dels 256 tons de gris del blanc al negre indexats en aquesta imatge tal i com es visualitza al </a:t>
              </a:r>
              <a:r>
                <a:rPr lang="ca-ES" dirty="0" err="1" smtClean="0"/>
                <a:t>Photoshop</a:t>
              </a:r>
              <a:r>
                <a:rPr lang="ca-ES" dirty="0" smtClean="0"/>
                <a:t> que l’anomena Tabla de colores.</a:t>
              </a:r>
              <a:endParaRPr lang="ca-ES" dirty="0"/>
            </a:p>
          </p:txBody>
        </p:sp>
      </p:grpSp>
    </p:spTree>
    <p:extLst>
      <p:ext uri="{BB962C8B-B14F-4D97-AF65-F5344CB8AC3E}">
        <p14:creationId xmlns:p14="http://schemas.microsoft.com/office/powerpoint/2010/main" val="25464398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2000"/>
                                        <p:tgtEl>
                                          <p:spTgt spid="8"/>
                                        </p:tgtEl>
                                      </p:cBhvr>
                                    </p:animEffect>
                                    <p:set>
                                      <p:cBhvr>
                                        <p:cTn id="13"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en monocrom (2 colors)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pic>
        <p:nvPicPr>
          <p:cNvPr id="9" name="Imatg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2569" y="987729"/>
            <a:ext cx="3456000" cy="3456000"/>
          </a:xfrm>
          <a:prstGeom prst="rect">
            <a:avLst/>
          </a:prstGeom>
          <a:ln>
            <a:noFill/>
          </a:ln>
          <a:effectLst>
            <a:outerShdw blurRad="292100" dist="139700" dir="2700000" algn="tl" rotWithShape="0">
              <a:srgbClr val="333333">
                <a:alpha val="65000"/>
              </a:srgbClr>
            </a:outerShdw>
          </a:effectLst>
        </p:spPr>
      </p:pic>
      <p:sp>
        <p:nvSpPr>
          <p:cNvPr id="27" name="QuadreDeText 3"/>
          <p:cNvSpPr txBox="1">
            <a:spLocks noChangeArrowheads="1"/>
          </p:cNvSpPr>
          <p:nvPr/>
        </p:nvSpPr>
        <p:spPr bwMode="auto">
          <a:xfrm>
            <a:off x="4531980" y="4491107"/>
            <a:ext cx="432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000" b="1" kern="0" spc="100" dirty="0" smtClean="0">
                <a:solidFill>
                  <a:schemeClr val="bg1"/>
                </a:solidFill>
                <a:effectLst>
                  <a:outerShdw blurRad="38100" dist="38100" dir="2700000" algn="tl">
                    <a:srgbClr val="000000">
                      <a:alpha val="43137"/>
                    </a:srgbClr>
                  </a:outerShdw>
                </a:effectLst>
                <a:latin typeface="Aero Matics Light" panose="020B0303060101010101" pitchFamily="34" charset="0"/>
              </a:rPr>
              <a:t>1 bit – 2 colors</a:t>
            </a:r>
            <a:endParaRPr lang="ca-ES" altLang="ca-ES" sz="2000" b="1" kern="0" spc="100" dirty="0">
              <a:solidFill>
                <a:schemeClr val="bg1"/>
              </a:solidFill>
              <a:effectLst>
                <a:outerShdw blurRad="38100" dist="38100" dir="2700000" algn="tl">
                  <a:srgbClr val="000000">
                    <a:alpha val="43137"/>
                  </a:srgbClr>
                </a:outerShdw>
              </a:effectLst>
              <a:latin typeface="Aero Matics Light" panose="020B0303060101010101" pitchFamily="34" charset="0"/>
            </a:endParaRPr>
          </a:p>
        </p:txBody>
      </p:sp>
      <p:grpSp>
        <p:nvGrpSpPr>
          <p:cNvPr id="17" name="Agrupa 16"/>
          <p:cNvGrpSpPr/>
          <p:nvPr/>
        </p:nvGrpSpPr>
        <p:grpSpPr>
          <a:xfrm>
            <a:off x="609600" y="1081440"/>
            <a:ext cx="1657350" cy="4104000"/>
            <a:chOff x="609600" y="1081440"/>
            <a:chExt cx="1657350" cy="4104000"/>
          </a:xfrm>
          <a:effectLst>
            <a:outerShdw blurRad="50800" dist="38100" dir="2700000" algn="tl" rotWithShape="0">
              <a:prstClr val="black">
                <a:alpha val="40000"/>
              </a:prstClr>
            </a:outerShdw>
          </a:effectLst>
        </p:grpSpPr>
        <p:cxnSp>
          <p:nvCxnSpPr>
            <p:cNvPr id="13" name="Connector recte 12"/>
            <p:cNvCxnSpPr/>
            <p:nvPr/>
          </p:nvCxnSpPr>
          <p:spPr>
            <a:xfrm>
              <a:off x="609600" y="1081440"/>
              <a:ext cx="0" cy="4104000"/>
            </a:xfrm>
            <a:prstGeom prst="line">
              <a:avLst/>
            </a:prstGeom>
            <a:ln w="19050">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or recte 14"/>
            <p:cNvCxnSpPr/>
            <p:nvPr/>
          </p:nvCxnSpPr>
          <p:spPr>
            <a:xfrm>
              <a:off x="609600" y="5185440"/>
              <a:ext cx="1657350" cy="0"/>
            </a:xfrm>
            <a:prstGeom prst="line">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6" name="QuadreDeText 15"/>
          <p:cNvSpPr txBox="1"/>
          <p:nvPr/>
        </p:nvSpPr>
        <p:spPr>
          <a:xfrm>
            <a:off x="2347413" y="4912480"/>
            <a:ext cx="3575715"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255, 255, 255 - Hexadecimal: FFFFFF</a:t>
            </a:r>
          </a:p>
          <a:p>
            <a:r>
              <a:rPr lang="ca-ES" sz="1500" dirty="0" smtClean="0">
                <a:effectLst>
                  <a:outerShdw blurRad="38100" dist="38100" dir="2700000" algn="tl">
                    <a:srgbClr val="000000">
                      <a:alpha val="43137"/>
                    </a:srgbClr>
                  </a:outerShdw>
                </a:effectLst>
              </a:rPr>
              <a:t>1</a:t>
            </a:r>
            <a:endParaRPr lang="ca-ES" sz="1500" dirty="0">
              <a:effectLst>
                <a:outerShdw blurRad="38100" dist="38100" dir="2700000" algn="tl">
                  <a:srgbClr val="000000">
                    <a:alpha val="43137"/>
                  </a:srgbClr>
                </a:outerShdw>
              </a:effectLst>
            </a:endParaRPr>
          </a:p>
        </p:txBody>
      </p:sp>
      <p:grpSp>
        <p:nvGrpSpPr>
          <p:cNvPr id="3" name="Agrupa 2"/>
          <p:cNvGrpSpPr/>
          <p:nvPr/>
        </p:nvGrpSpPr>
        <p:grpSpPr>
          <a:xfrm>
            <a:off x="434455" y="1081440"/>
            <a:ext cx="2664000" cy="4755760"/>
            <a:chOff x="434455" y="1081440"/>
            <a:chExt cx="2664000" cy="4755760"/>
          </a:xfrm>
        </p:grpSpPr>
        <p:cxnSp>
          <p:nvCxnSpPr>
            <p:cNvPr id="21" name="Connector recte 20"/>
            <p:cNvCxnSpPr/>
            <p:nvPr/>
          </p:nvCxnSpPr>
          <p:spPr>
            <a:xfrm>
              <a:off x="434455" y="1081440"/>
              <a:ext cx="0" cy="4752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a:off x="434455" y="5837200"/>
              <a:ext cx="2664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3" name="QuadreDeText 22"/>
          <p:cNvSpPr txBox="1"/>
          <p:nvPr/>
        </p:nvSpPr>
        <p:spPr>
          <a:xfrm>
            <a:off x="3168555" y="5556199"/>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RGB: 0, 0, 0 - Hexadecimal: 000000</a:t>
            </a:r>
          </a:p>
          <a:p>
            <a:r>
              <a:rPr lang="ca-ES" sz="1500" dirty="0" smtClean="0">
                <a:effectLst>
                  <a:outerShdw blurRad="38100" dist="38100" dir="2700000" algn="tl">
                    <a:srgbClr val="000000">
                      <a:alpha val="43137"/>
                    </a:srgbClr>
                  </a:outerShdw>
                </a:effectLst>
              </a:rPr>
              <a:t>0</a:t>
            </a:r>
          </a:p>
        </p:txBody>
      </p:sp>
      <p:grpSp>
        <p:nvGrpSpPr>
          <p:cNvPr id="5" name="Agrupa 4"/>
          <p:cNvGrpSpPr/>
          <p:nvPr/>
        </p:nvGrpSpPr>
        <p:grpSpPr>
          <a:xfrm>
            <a:off x="272954" y="1081440"/>
            <a:ext cx="4032000" cy="5436000"/>
            <a:chOff x="272954" y="1081440"/>
            <a:chExt cx="4032000" cy="5436000"/>
          </a:xfrm>
        </p:grpSpPr>
        <p:cxnSp>
          <p:nvCxnSpPr>
            <p:cNvPr id="24" name="Connector recte 23"/>
            <p:cNvCxnSpPr/>
            <p:nvPr/>
          </p:nvCxnSpPr>
          <p:spPr>
            <a:xfrm>
              <a:off x="272954" y="1081440"/>
              <a:ext cx="0" cy="5436000"/>
            </a:xfrm>
            <a:prstGeom prst="line">
              <a:avLst/>
            </a:prstGeom>
            <a:ln w="19050">
              <a:solidFill>
                <a:srgbClr val="FF0000"/>
              </a:solidFill>
              <a:head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Connector recte 24"/>
            <p:cNvCxnSpPr/>
            <p:nvPr/>
          </p:nvCxnSpPr>
          <p:spPr>
            <a:xfrm>
              <a:off x="272954" y="6511312"/>
              <a:ext cx="4032000" cy="0"/>
            </a:xfrm>
            <a:prstGeom prst="line">
              <a:avLst/>
            </a:prstGeom>
            <a:ln w="19050">
              <a:solidFill>
                <a:srgbClr val="FF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6" name="QuadreDeText 25"/>
          <p:cNvSpPr txBox="1"/>
          <p:nvPr/>
        </p:nvSpPr>
        <p:spPr>
          <a:xfrm>
            <a:off x="4399128" y="6199918"/>
            <a:ext cx="3521123"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a:effectLst>
                  <a:outerShdw blurRad="38100" dist="38100" dir="2700000" algn="tl">
                    <a:srgbClr val="000000">
                      <a:alpha val="43137"/>
                    </a:srgbClr>
                  </a:outerShdw>
                </a:effectLst>
              </a:rPr>
              <a:t>RGB: </a:t>
            </a:r>
            <a:r>
              <a:rPr lang="ca-ES" sz="1500" dirty="0" smtClean="0">
                <a:effectLst>
                  <a:outerShdw blurRad="38100" dist="38100" dir="2700000" algn="tl">
                    <a:srgbClr val="000000">
                      <a:alpha val="43137"/>
                    </a:srgbClr>
                  </a:outerShdw>
                </a:effectLst>
              </a:rPr>
              <a:t>255, 255, 255 - Hexadecimal</a:t>
            </a:r>
            <a:r>
              <a:rPr lang="ca-ES" sz="1500" dirty="0">
                <a:effectLst>
                  <a:outerShdw blurRad="38100" dist="38100" dir="2700000" algn="tl">
                    <a:srgbClr val="000000">
                      <a:alpha val="43137"/>
                    </a:srgbClr>
                  </a:outerShdw>
                </a:effectLst>
              </a:rPr>
              <a:t>: </a:t>
            </a:r>
            <a:r>
              <a:rPr lang="ca-ES" sz="1500" dirty="0" smtClean="0">
                <a:effectLst>
                  <a:outerShdw blurRad="38100" dist="38100" dir="2700000" algn="tl">
                    <a:srgbClr val="000000">
                      <a:alpha val="43137"/>
                    </a:srgbClr>
                  </a:outerShdw>
                </a:effectLst>
              </a:rPr>
              <a:t>FFFFFF</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1</a:t>
            </a:r>
            <a:endParaRPr lang="ca-ES" sz="1500" dirty="0">
              <a:effectLst>
                <a:outerShdw blurRad="38100" dist="38100" dir="2700000" algn="tl">
                  <a:srgbClr val="000000">
                    <a:alpha val="43137"/>
                  </a:srgbClr>
                </a:outerShdw>
              </a:effectLst>
            </a:endParaRPr>
          </a:p>
        </p:txBody>
      </p:sp>
      <p:pic>
        <p:nvPicPr>
          <p:cNvPr id="7" name="Imatg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2400" y="987729"/>
            <a:ext cx="4320001" cy="345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p:nvPr/>
        </p:nvSpPr>
        <p:spPr>
          <a:xfrm>
            <a:off x="7660575" y="1413525"/>
            <a:ext cx="126000" cy="1260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Rectangle 19"/>
          <p:cNvSpPr/>
          <p:nvPr/>
        </p:nvSpPr>
        <p:spPr>
          <a:xfrm>
            <a:off x="806400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74159143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69120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Veure els exemples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grpSp>
        <p:nvGrpSpPr>
          <p:cNvPr id="3" name="Agrupa 2"/>
          <p:cNvGrpSpPr/>
          <p:nvPr/>
        </p:nvGrpSpPr>
        <p:grpSpPr>
          <a:xfrm>
            <a:off x="272960" y="1729569"/>
            <a:ext cx="8598080" cy="1800000"/>
            <a:chOff x="272960" y="2320119"/>
            <a:chExt cx="8598080" cy="1800000"/>
          </a:xfrm>
        </p:grpSpPr>
        <p:pic>
          <p:nvPicPr>
            <p:cNvPr id="5" name="Nen">
              <a:hlinkClick r:id="" action="ppaction://macro?name=VExempl_1"/>
              <a:hlinkHover r:id="" action="ppaction://noaction" highlightClick="1"/>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2960" y="2320119"/>
              <a:ext cx="2250000" cy="1800000"/>
            </a:xfrm>
            <a:prstGeom prst="rect">
              <a:avLst/>
            </a:prstGeom>
            <a:ln>
              <a:noFill/>
            </a:ln>
            <a:effectLst>
              <a:outerShdw blurRad="190500" algn="tl" rotWithShape="0">
                <a:srgbClr val="000000">
                  <a:alpha val="70000"/>
                </a:srgbClr>
              </a:outerShdw>
            </a:effectLst>
          </p:spPr>
        </p:pic>
        <p:pic>
          <p:nvPicPr>
            <p:cNvPr id="6" name="Venecia">
              <a:hlinkClick r:id="" action="ppaction://macro?name=VExempl_2"/>
              <a:hlinkHover r:id="" action="ppaction://noaction" highlightClick="1"/>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43616" y="2320119"/>
              <a:ext cx="3200000" cy="1800000"/>
            </a:xfrm>
            <a:prstGeom prst="rect">
              <a:avLst/>
            </a:prstGeom>
            <a:ln>
              <a:noFill/>
            </a:ln>
            <a:effectLst>
              <a:outerShdw blurRad="190500" algn="tl" rotWithShape="0">
                <a:srgbClr val="000000">
                  <a:alpha val="70000"/>
                </a:srgbClr>
              </a:outerShdw>
            </a:effectLst>
          </p:spPr>
        </p:pic>
        <p:pic>
          <p:nvPicPr>
            <p:cNvPr id="2" name="Globus">
              <a:hlinkClick r:id="" action="ppaction://macro?name=VExempl_3"/>
              <a:hlinkHover r:id="" action="ppaction://noaction" highlightClick="1"/>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64273" y="2320119"/>
              <a:ext cx="2706767" cy="1800000"/>
            </a:xfrm>
            <a:prstGeom prst="rect">
              <a:avLst/>
            </a:prstGeom>
            <a:ln>
              <a:noFill/>
            </a:ln>
            <a:effectLst>
              <a:outerShdw blurRad="190500" algn="tl" rotWithShape="0">
                <a:srgbClr val="000000">
                  <a:alpha val="70000"/>
                </a:srgbClr>
              </a:outerShdw>
            </a:effectLst>
          </p:spPr>
        </p:pic>
      </p:grpSp>
      <p:sp>
        <p:nvSpPr>
          <p:cNvPr id="7" name="QuadreDeText 6"/>
          <p:cNvSpPr txBox="1"/>
          <p:nvPr/>
        </p:nvSpPr>
        <p:spPr>
          <a:xfrm>
            <a:off x="1173707" y="4076700"/>
            <a:ext cx="6796586" cy="1631216"/>
          </a:xfrm>
          <a:prstGeom prst="rect">
            <a:avLst/>
          </a:prstGeom>
          <a:noFill/>
        </p:spPr>
        <p:txBody>
          <a:bodyPr wrap="square" rtlCol="0">
            <a:spAutoFit/>
          </a:bodyPr>
          <a:lstStyle/>
          <a:p>
            <a:pPr algn="just"/>
            <a:r>
              <a:rPr lang="ca-ES" sz="2000" b="1" kern="1400" spc="100" dirty="0" smtClean="0">
                <a:effectLst>
                  <a:outerShdw blurRad="38100" dist="38100" dir="2700000" algn="tl">
                    <a:srgbClr val="000000">
                      <a:alpha val="43137"/>
                    </a:srgbClr>
                  </a:outerShdw>
                </a:effectLst>
                <a:latin typeface="Aero Matics Light" panose="020B0303060101010101" pitchFamily="34" charset="0"/>
              </a:rPr>
              <a:t>Cada una de les tres imatges superiors es pot visualitzar a Color real, 256, 64, 16 i 8 colors i també en escala de grisos i monocrom. Fent servir els botons del menú desplegable la transició seqüencial fa més evidents i apreciables les diferències de qualitat entre les diverses imatges.</a:t>
            </a:r>
            <a:endParaRPr lang="ca-ES" sz="2000" b="1" kern="1400" spc="100" dirty="0">
              <a:effectLst>
                <a:outerShdw blurRad="38100" dist="38100" dir="2700000" algn="tl">
                  <a:srgbClr val="000000">
                    <a:alpha val="43137"/>
                  </a:srgbClr>
                </a:outerShdw>
              </a:effectLst>
              <a:latin typeface="Aero Matics Light" panose="020B0303060101010101" pitchFamily="34" charset="0"/>
            </a:endParaRPr>
          </a:p>
        </p:txBody>
      </p:sp>
    </p:spTree>
    <p:extLst>
      <p:ext uri="{BB962C8B-B14F-4D97-AF65-F5344CB8AC3E}">
        <p14:creationId xmlns:p14="http://schemas.microsoft.com/office/powerpoint/2010/main" val="1852373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1999"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6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5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alt_4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alt_3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alt_2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alt_1A"/>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urt"/>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2" name="Rectangle 1">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1"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5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4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alt_3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alt_2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alt_1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urt"/>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alt_1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4" name="Rectangle 13">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9397228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1"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4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3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alt_2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alt_1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urt"/>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alt_1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alt_2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4" name="Rectangle 13">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0288827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1"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3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alt_1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urt"/>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alt_1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alt_2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alt_3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4" name="Rectangle 13">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1182147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0"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4"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2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1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urt"/>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alt_1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alt_2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alt_3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alt_4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4" name="Rectangle 13">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7260697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 name="3 Marcador de texto"/>
          <p:cNvSpPr txBox="1">
            <a:spLocks/>
          </p:cNvSpPr>
          <p:nvPr/>
        </p:nvSpPr>
        <p:spPr>
          <a:xfrm>
            <a:off x="101600" y="1803400"/>
            <a:ext cx="2463800" cy="478790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lnSpc>
                <a:spcPts val="2200"/>
              </a:lnSpc>
              <a:spcAft>
                <a:spcPts val="600"/>
              </a:spcAft>
              <a:buFont typeface="Wingdings" panose="05000000000000000000" pitchFamily="2" charset="2"/>
              <a:buChar char="§"/>
              <a:defRPr/>
            </a:pP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Ja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siguin</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vectorials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o bitmaps, les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imatges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digitals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en pantalla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sempre</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es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mostren</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com</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una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quadrícula</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de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petits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punts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anomenats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es-ES" sz="2000" dirty="0" err="1" smtClean="0">
                <a:solidFill>
                  <a:schemeClr val="bg1"/>
                </a:solidFill>
                <a:effectLst>
                  <a:outerShdw blurRad="38100" dist="38100" dir="2700000" algn="tl">
                    <a:srgbClr val="000000">
                      <a:alpha val="43137"/>
                    </a:srgbClr>
                  </a:outerShdw>
                </a:effectLst>
                <a:latin typeface="Aero Matics Light" panose="020B0303060101010101" pitchFamily="34" charset="0"/>
              </a:rPr>
              <a:t>píxels</a:t>
            </a:r>
            <a:r>
              <a:rPr lang="es-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a:t>
            </a:r>
            <a:endParaRPr lang="ca-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endParaRPr>
          </a:p>
          <a:p>
            <a:pPr fontAlgn="auto">
              <a:lnSpc>
                <a:spcPts val="2200"/>
              </a:lnSpc>
              <a:spcAft>
                <a:spcPts val="600"/>
              </a:spcAft>
              <a:buFont typeface="Wingdings" panose="05000000000000000000" pitchFamily="2" charset="2"/>
              <a:buChar char="§"/>
              <a:defRPr/>
            </a:pPr>
            <a:r>
              <a:rPr lang="ca-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El píxel es defineix com la </a:t>
            </a:r>
            <a:r>
              <a:rPr lang="ca-ES" sz="2000" b="1" u="sng" dirty="0" smtClean="0">
                <a:solidFill>
                  <a:schemeClr val="bg1"/>
                </a:solidFill>
                <a:effectLst>
                  <a:outerShdw blurRad="38100" dist="38100" dir="2700000" algn="tl">
                    <a:srgbClr val="000000">
                      <a:alpha val="43137"/>
                    </a:srgbClr>
                  </a:outerShdw>
                </a:effectLst>
                <a:latin typeface="Aero Matics Light" panose="020B0303060101010101" pitchFamily="34" charset="0"/>
              </a:rPr>
              <a:t>unitat mínima</a:t>
            </a:r>
            <a:r>
              <a:rPr lang="ca-ES" sz="2000" b="1" dirty="0" smtClean="0">
                <a:solidFill>
                  <a:schemeClr val="bg1"/>
                </a:solidFill>
                <a:effectLst>
                  <a:outerShdw blurRad="38100" dist="38100" dir="2700000" algn="tl">
                    <a:srgbClr val="000000">
                      <a:alpha val="43137"/>
                    </a:srgbClr>
                  </a:outerShdw>
                </a:effectLst>
                <a:latin typeface="Aero Matics Light" panose="020B0303060101010101" pitchFamily="34" charset="0"/>
              </a:rPr>
              <a:t> </a:t>
            </a:r>
            <a:r>
              <a:rPr lang="ca-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d’una imatge. </a:t>
            </a:r>
            <a:endParaRPr lang="ca-ES" sz="2000" dirty="0" smtClean="0">
              <a:solidFill>
                <a:schemeClr val="bg1"/>
              </a:solidFill>
              <a:latin typeface="Aero Matics Light" panose="020B0303060101010101" pitchFamily="34" charset="0"/>
            </a:endParaRPr>
          </a:p>
          <a:p>
            <a:pPr fontAlgn="auto">
              <a:lnSpc>
                <a:spcPts val="2200"/>
              </a:lnSpc>
              <a:spcAft>
                <a:spcPts val="600"/>
              </a:spcAft>
              <a:buFont typeface="Wingdings" panose="05000000000000000000" pitchFamily="2" charset="2"/>
              <a:buChar char="§"/>
              <a:defRPr/>
            </a:pPr>
            <a:r>
              <a:rPr lang="ca-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Cada píxel és tot ell d’un </a:t>
            </a:r>
            <a:r>
              <a:rPr lang="ca-ES" sz="2000" b="1" u="sng" dirty="0" smtClean="0">
                <a:solidFill>
                  <a:schemeClr val="bg1"/>
                </a:solidFill>
                <a:effectLst>
                  <a:outerShdw blurRad="38100" dist="38100" dir="2700000" algn="tl">
                    <a:srgbClr val="000000">
                      <a:alpha val="43137"/>
                    </a:srgbClr>
                  </a:outerShdw>
                </a:effectLst>
                <a:latin typeface="Aero Matics Light" panose="020B0303060101010101" pitchFamily="34" charset="0"/>
              </a:rPr>
              <a:t>únic color</a:t>
            </a:r>
            <a:r>
              <a:rPr lang="ca-ES" sz="20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i en un moment donat només pot trobar-se encès o apagat.</a:t>
            </a:r>
            <a:endParaRPr lang="es-AR" sz="2000" dirty="0" smtClean="0">
              <a:solidFill>
                <a:schemeClr val="bg1"/>
              </a:solidFill>
              <a:latin typeface="Aero Matics Light" panose="020B0303060101010101" pitchFamily="34" charset="0"/>
            </a:endParaRPr>
          </a:p>
        </p:txBody>
      </p:sp>
      <p:sp>
        <p:nvSpPr>
          <p:cNvPr id="8" name="1 Título"/>
          <p:cNvSpPr txBox="1">
            <a:spLocks/>
          </p:cNvSpPr>
          <p:nvPr/>
        </p:nvSpPr>
        <p:spPr>
          <a:xfrm>
            <a:off x="0" y="0"/>
            <a:ext cx="9144000" cy="1398588"/>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es-AR" sz="6000" dirty="0" smtClean="0">
                <a:solidFill>
                  <a:schemeClr val="bg1"/>
                </a:solidFill>
                <a:effectLst>
                  <a:outerShdw blurRad="38100" dist="38100" dir="2700000" algn="tl">
                    <a:srgbClr val="000000">
                      <a:alpha val="43137"/>
                    </a:srgbClr>
                  </a:outerShdw>
                </a:effectLst>
                <a:latin typeface="Aero Matics Display" panose="020B0603060101010101" pitchFamily="34" charset="0"/>
              </a:rPr>
              <a:t>Pixel</a:t>
            </a:r>
            <a:r>
              <a:rPr lang="es-AR" sz="8800" dirty="0" smtClean="0">
                <a:solidFill>
                  <a:schemeClr val="bg1"/>
                </a:solidFill>
                <a:effectLst>
                  <a:outerShdw blurRad="38100" dist="38100" dir="2700000" algn="tl">
                    <a:srgbClr val="000000">
                      <a:alpha val="43137"/>
                    </a:srgbClr>
                  </a:outerShdw>
                </a:effectLst>
                <a:latin typeface="Aero Matics Display" panose="020B0603060101010101" pitchFamily="34" charset="0"/>
              </a:rPr>
              <a:t> </a:t>
            </a:r>
            <a:r>
              <a:rPr lang="es-AR" sz="4000" dirty="0" smtClean="0">
                <a:solidFill>
                  <a:schemeClr val="bg1"/>
                </a:solidFill>
                <a:effectLst>
                  <a:outerShdw blurRad="38100" dist="38100" dir="2700000" algn="tl">
                    <a:srgbClr val="000000">
                      <a:alpha val="43137"/>
                    </a:srgbClr>
                  </a:outerShdw>
                </a:effectLst>
                <a:latin typeface="Aero Matics Display" panose="020B0603060101010101" pitchFamily="34" charset="0"/>
                <a:sym typeface="Wingdings"/>
              </a:rPr>
              <a:t></a:t>
            </a:r>
            <a:r>
              <a:rPr lang="es-AR" sz="8800" dirty="0" smtClean="0">
                <a:solidFill>
                  <a:schemeClr val="bg1"/>
                </a:solidFill>
                <a:effectLst>
                  <a:outerShdw blurRad="38100" dist="38100" dir="2700000" algn="tl">
                    <a:srgbClr val="000000">
                      <a:alpha val="43137"/>
                    </a:srgbClr>
                  </a:outerShdw>
                </a:effectLst>
                <a:latin typeface="Aero Matics Display" panose="020B0603060101010101" pitchFamily="34" charset="0"/>
                <a:sym typeface="Wingdings"/>
              </a:rPr>
              <a:t> </a:t>
            </a:r>
            <a:r>
              <a:rPr lang="es-AR" sz="6000" dirty="0" smtClean="0">
                <a:solidFill>
                  <a:schemeClr val="bg1"/>
                </a:solidFill>
                <a:effectLst>
                  <a:outerShdw blurRad="38100" dist="38100" dir="2700000" algn="tl">
                    <a:srgbClr val="000000">
                      <a:alpha val="43137"/>
                    </a:srgbClr>
                  </a:outerShdw>
                </a:effectLst>
                <a:latin typeface="Aero Matics Display" panose="020B0603060101010101" pitchFamily="34" charset="0"/>
                <a:sym typeface="Wingdings"/>
              </a:rPr>
              <a:t>Picture X </a:t>
            </a:r>
            <a:r>
              <a:rPr lang="es-AR" sz="6000" dirty="0" err="1" smtClean="0">
                <a:solidFill>
                  <a:schemeClr val="bg1"/>
                </a:solidFill>
                <a:effectLst>
                  <a:outerShdw blurRad="38100" dist="38100" dir="2700000" algn="tl">
                    <a:srgbClr val="000000">
                      <a:alpha val="43137"/>
                    </a:srgbClr>
                  </a:outerShdw>
                </a:effectLst>
                <a:latin typeface="Aero Matics Display" panose="020B0603060101010101" pitchFamily="34" charset="0"/>
                <a:sym typeface="Wingdings"/>
              </a:rPr>
              <a:t>element</a:t>
            </a:r>
            <a:endParaRPr lang="ca-ES" sz="60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pic>
        <p:nvPicPr>
          <p:cNvPr id="2" name="Imat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95113" y="2058354"/>
            <a:ext cx="6256800" cy="4113846"/>
          </a:xfrm>
          <a:prstGeom prst="rect">
            <a:avLst/>
          </a:prstGeom>
          <a:ln>
            <a:noFill/>
          </a:ln>
          <a:effectLst>
            <a:outerShdw blurRad="292100" dist="139700" dir="2700000" algn="tl" rotWithShape="0">
              <a:srgbClr val="333333">
                <a:alpha val="65000"/>
              </a:srgbClr>
            </a:outerShdw>
          </a:effectLst>
        </p:spPr>
      </p:pic>
      <p:sp>
        <p:nvSpPr>
          <p:cNvPr id="5" name="Rectangle 4">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Rectangle 6">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1" y="189000"/>
            <a:ext cx="8100000" cy="64800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4"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5" name="Grup_Botons"/>
          <p:cNvGrpSpPr/>
          <p:nvPr/>
        </p:nvGrpSpPr>
        <p:grpSpPr>
          <a:xfrm>
            <a:off x="540000" y="612000"/>
            <a:ext cx="1800000" cy="5796000"/>
            <a:chOff x="360000" y="612000"/>
            <a:chExt cx="1800000" cy="5796000"/>
          </a:xfrm>
        </p:grpSpPr>
        <p:sp>
          <p:nvSpPr>
            <p:cNvPr id="16" name="Bt_B&amp;W">
              <a:hlinkClick r:id="" action="ppaction://macro?name=Salt_1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7"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8" name="Bt_8C">
              <a:hlinkClick r:id="" action="ppaction://macro?name=Salt_1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9" name="Bt_16C">
              <a:hlinkClick r:id="" action="ppaction://macro?name=Salt_2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0" name="34_Bt_64C">
              <a:hlinkClick r:id="" action="ppaction://macro?name=Salt_3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1" name="33_Bt_256C">
              <a:hlinkClick r:id="" action="ppaction://macro?name=Salt_4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2" name="32_Bt_24b">
              <a:hlinkClick r:id="" action="ppaction://macro?name=Salt_5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4" name="Rectangle 13">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0816461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5"/>
                                        </p:tgtEl>
                                      </p:cBhvr>
                                    </p:animEffect>
                                    <p:set>
                                      <p:cBhvr>
                                        <p:cTn id="13"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0" y="190800"/>
            <a:ext cx="8100000" cy="6480000"/>
          </a:xfrm>
          <a:prstGeom prst="rect">
            <a:avLst/>
          </a:prstGeom>
          <a:ln>
            <a:noFill/>
          </a:ln>
          <a:effectLst>
            <a:outerShdw blurRad="292100" dist="139700" dir="2700000" algn="tl" rotWithShape="0">
              <a:srgbClr val="333333">
                <a:alpha val="65000"/>
              </a:srgbClr>
            </a:outerShdw>
          </a:effectLst>
        </p:spPr>
      </p:pic>
      <p:sp>
        <p:nvSpPr>
          <p:cNvPr id="7"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6"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4" name="Grup_Botons"/>
          <p:cNvGrpSpPr/>
          <p:nvPr/>
        </p:nvGrpSpPr>
        <p:grpSpPr>
          <a:xfrm>
            <a:off x="540000" y="612000"/>
            <a:ext cx="1800000" cy="5796000"/>
            <a:chOff x="360000" y="612000"/>
            <a:chExt cx="1800000" cy="5796000"/>
          </a:xfrm>
        </p:grpSpPr>
        <p:sp>
          <p:nvSpPr>
            <p:cNvPr id="15" name="Bt_B&amp;W">
              <a:hlinkClick r:id="" action="ppaction://macro?name=Surt"/>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4" name="Bt_EdG">
              <a:hlinkClick r:id="" action="ppaction://macro?name=Salt_1E"/>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5" name="Bt_8C">
              <a:hlinkClick r:id="" action="ppaction://macro?name=Salt_2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6" name="Bt_16C">
              <a:hlinkClick r:id="" action="ppaction://macro?name=Salt_3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7" name="34_Bt_64C">
              <a:hlinkClick r:id="" action="ppaction://macro?name=Salt_4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8" name="33_Bt_256C">
              <a:hlinkClick r:id="" action="ppaction://macro?name=Salt_5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29" name="32_Bt_24b">
              <a:hlinkClick r:id="" action="ppaction://macro?name=Salt_6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6856757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14"/>
                                        </p:tgtEl>
                                      </p:cBhvr>
                                    </p:animEffect>
                                    <p:set>
                                      <p:cBhvr>
                                        <p:cTn id="13"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a:hlinkClick r:id="rId4" action="ppaction://hlinksldjump"/>
          </p:cNvPr>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6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5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4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3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2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1A"/>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urt"/>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49795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5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4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3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2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1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urt"/>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1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280748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4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3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2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1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urt"/>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1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2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332117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3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1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urt"/>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1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2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3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0346168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7"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6"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40000" y="612000"/>
            <a:ext cx="1800000" cy="5796000"/>
            <a:chOff x="360000" y="612000"/>
            <a:chExt cx="1800000" cy="5796000"/>
          </a:xfrm>
        </p:grpSpPr>
        <p:sp>
          <p:nvSpPr>
            <p:cNvPr id="9" name="Bt_B&amp;W">
              <a:hlinkClick r:id="" action="ppaction://macro?name=Salt_2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urt"/>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1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2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3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4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332103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7" name="Endavant">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40000" y="612000"/>
            <a:ext cx="1800000" cy="5796000"/>
            <a:chOff x="360000" y="612000"/>
            <a:chExt cx="1800000" cy="5796000"/>
          </a:xfrm>
        </p:grpSpPr>
        <p:sp>
          <p:nvSpPr>
            <p:cNvPr id="9" name="Bt_B&amp;W">
              <a:hlinkClick r:id="" action="ppaction://macro?name=Salt_1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alt_1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2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3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4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5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75032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a:ln>
            <a:noFill/>
          </a:ln>
          <a:effectLst>
            <a:outerShdw blurRad="292100" dist="139700" dir="2700000" algn="tl" rotWithShape="0">
              <a:srgbClr val="333333">
                <a:alpha val="65000"/>
              </a:srgbClr>
            </a:outerShdw>
          </a:effectLst>
        </p:spPr>
      </p:pic>
      <p:sp>
        <p:nvSpPr>
          <p:cNvPr id="7"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6"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40000" y="612000"/>
            <a:ext cx="1800000" cy="5796000"/>
            <a:chOff x="360000" y="612000"/>
            <a:chExt cx="1800000" cy="5796000"/>
          </a:xfrm>
        </p:grpSpPr>
        <p:sp>
          <p:nvSpPr>
            <p:cNvPr id="9" name="Bt_B&amp;W">
              <a:hlinkClick r:id="" action="ppaction://macro?name=Surt"/>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1E"/>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alt_2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3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4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5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6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7407619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6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5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4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3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2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1A"/>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urt"/>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142363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1 Título">
            <a:hlinkClick r:id="rId3" action="ppaction://hlinksldjump"/>
          </p:cNvPr>
          <p:cNvSpPr txBox="1">
            <a:spLocks/>
          </p:cNvSpPr>
          <p:nvPr/>
        </p:nvSpPr>
        <p:spPr>
          <a:xfrm>
            <a:off x="0" y="0"/>
            <a:ext cx="9144000" cy="1398588"/>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Propietats que defineixen la imatge digital</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4" name="2 Marcador de contenido"/>
          <p:cNvSpPr txBox="1">
            <a:spLocks/>
          </p:cNvSpPr>
          <p:nvPr/>
        </p:nvSpPr>
        <p:spPr>
          <a:xfrm>
            <a:off x="238125" y="1625600"/>
            <a:ext cx="8667750" cy="1976582"/>
          </a:xfrm>
          <a:prstGeom prst="rect">
            <a:avLst/>
          </a:prstGeom>
          <a:solidFill>
            <a:schemeClr val="accent2"/>
          </a:solidFill>
        </p:spPr>
        <p:txBody>
          <a:bodyP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1" indent="-288000" algn="l" fontAlgn="auto">
              <a:spcAft>
                <a:spcPts val="0"/>
              </a:spcAft>
              <a:buFont typeface="Wingdings" panose="05000000000000000000" pitchFamily="2" charset="2"/>
              <a:buChar char="§"/>
              <a:defRPr/>
            </a:pPr>
            <a:r>
              <a:rPr lang="ca-ES" sz="2400" dirty="0" smtClean="0">
                <a:solidFill>
                  <a:schemeClr val="bg1"/>
                </a:solidFill>
                <a:effectLst>
                  <a:outerShdw blurRad="38100" dist="38100" dir="2700000" algn="tl">
                    <a:srgbClr val="000000">
                      <a:alpha val="43137"/>
                    </a:srgbClr>
                  </a:outerShdw>
                </a:effectLst>
                <a:latin typeface="Aero Matics Light" panose="020B0303060101010101" pitchFamily="34" charset="0"/>
              </a:rPr>
              <a:t>Hi ha tres característiques bàsiques que determinen la qualitat d’una imatge digital i també el seu «pes» o espai que ocuparà en memòria i en els suports d’emmagatzematge.</a:t>
            </a:r>
          </a:p>
          <a:p>
            <a:pPr lvl="1" indent="-288000" algn="l" fontAlgn="auto">
              <a:spcAft>
                <a:spcPts val="0"/>
              </a:spcAft>
              <a:buFont typeface="Wingdings" panose="05000000000000000000" pitchFamily="2" charset="2"/>
              <a:buChar char="§"/>
              <a:defRPr/>
            </a:pPr>
            <a:r>
              <a:rPr lang="ca-ES" sz="2400" dirty="0" smtClean="0">
                <a:solidFill>
                  <a:schemeClr val="bg1"/>
                </a:solidFill>
                <a:effectLst>
                  <a:outerShdw blurRad="38100" dist="38100" dir="2700000" algn="tl">
                    <a:srgbClr val="000000">
                      <a:alpha val="43137"/>
                    </a:srgbClr>
                  </a:outerShdw>
                </a:effectLst>
                <a:latin typeface="Aero Matics Light" panose="020B0303060101010101" pitchFamily="34" charset="0"/>
              </a:rPr>
              <a:t>Per desar-les en arxius les imatges es poden codificar en molt diversos </a:t>
            </a:r>
            <a:r>
              <a:rPr lang="ca-ES" sz="2400" b="1" dirty="0" smtClean="0">
                <a:solidFill>
                  <a:schemeClr val="bg1"/>
                </a:solidFill>
                <a:effectLst>
                  <a:outerShdw blurRad="38100" dist="38100" dir="2700000" algn="tl">
                    <a:srgbClr val="000000">
                      <a:alpha val="43137"/>
                    </a:srgbClr>
                  </a:outerShdw>
                </a:effectLst>
                <a:latin typeface="Aero Matics Light" panose="020B0303060101010101" pitchFamily="34" charset="0"/>
              </a:rPr>
              <a:t>formats</a:t>
            </a:r>
            <a:r>
              <a:rPr lang="ca-ES" sz="2400" dirty="0" smtClean="0">
                <a:solidFill>
                  <a:schemeClr val="bg1"/>
                </a:solidFill>
                <a:effectLst>
                  <a:outerShdw blurRad="38100" dist="38100" dir="2700000" algn="tl">
                    <a:srgbClr val="000000">
                      <a:alpha val="43137"/>
                    </a:srgbClr>
                  </a:outerShdw>
                </a:effectLst>
                <a:latin typeface="Aero Matics Light" panose="020B0303060101010101" pitchFamily="34" charset="0"/>
              </a:rPr>
              <a:t> segons la finalitat a què s’hagin de destinar</a:t>
            </a:r>
          </a:p>
        </p:txBody>
      </p:sp>
      <p:grpSp>
        <p:nvGrpSpPr>
          <p:cNvPr id="3" name="Agrupa 2"/>
          <p:cNvGrpSpPr/>
          <p:nvPr/>
        </p:nvGrpSpPr>
        <p:grpSpPr>
          <a:xfrm>
            <a:off x="722313" y="3743628"/>
            <a:ext cx="7699058" cy="576263"/>
            <a:chOff x="722313" y="3244848"/>
            <a:chExt cx="7699058" cy="576263"/>
          </a:xfrm>
        </p:grpSpPr>
        <p:sp>
          <p:nvSpPr>
            <p:cNvPr id="5" name="Rectangle 4">
              <a:hlinkClick r:id="rId4" action="ppaction://hlinksldjump"/>
            </p:cNvPr>
            <p:cNvSpPr/>
            <p:nvPr/>
          </p:nvSpPr>
          <p:spPr bwMode="auto">
            <a:xfrm>
              <a:off x="722313" y="3244848"/>
              <a:ext cx="576026" cy="576263"/>
            </a:xfrm>
            <a:prstGeom prst="rect">
              <a:avLst/>
            </a:prstGeom>
            <a:solidFill>
              <a:schemeClr val="accent1"/>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1</a:t>
              </a:r>
            </a:p>
          </p:txBody>
        </p:sp>
        <p:sp>
          <p:nvSpPr>
            <p:cNvPr id="7" name="Rectangle 6">
              <a:hlinkClick r:id="rId4" action="ppaction://hlinksldjump"/>
            </p:cNvPr>
            <p:cNvSpPr/>
            <p:nvPr/>
          </p:nvSpPr>
          <p:spPr bwMode="auto">
            <a:xfrm>
              <a:off x="1365371" y="3245111"/>
              <a:ext cx="7056000" cy="576000"/>
            </a:xfrm>
            <a:prstGeom prst="rect">
              <a:avLst/>
            </a:prstGeom>
            <a:solidFill>
              <a:schemeClr val="accent1"/>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a:ln w="6600">
                    <a:solidFill>
                      <a:schemeClr val="tx1"/>
                    </a:solidFill>
                    <a:prstDash val="solid"/>
                  </a:ln>
                  <a:solidFill>
                    <a:schemeClr val="bg1"/>
                  </a:solidFill>
                  <a:effectLst>
                    <a:outerShdw blurRad="50800" dist="38100" dir="2700000" algn="tl" rotWithShape="0">
                      <a:prstClr val="black">
                        <a:alpha val="40000"/>
                      </a:prstClr>
                    </a:outerShdw>
                  </a:effectLst>
                  <a:latin typeface="+mn-lt"/>
                  <a:cs typeface="+mn-cs"/>
                </a:rPr>
                <a:t>Mida</a:t>
              </a: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 </a:t>
              </a:r>
              <a:r>
                <a:rPr lang="es-ES" sz="5400" b="1" dirty="0">
                  <a:ln w="6600">
                    <a:solidFill>
                      <a:schemeClr val="tx1"/>
                    </a:solidFill>
                    <a:prstDash val="solid"/>
                  </a:ln>
                  <a:solidFill>
                    <a:schemeClr val="bg1"/>
                  </a:solidFill>
                  <a:effectLst>
                    <a:outerShdw blurRad="50800" dist="38100" dir="2700000" algn="tl" rotWithShape="0">
                      <a:prstClr val="black">
                        <a:alpha val="40000"/>
                      </a:prstClr>
                    </a:outerShdw>
                  </a:effectLst>
                  <a:latin typeface="+mn-lt"/>
                  <a:cs typeface="+mn-cs"/>
                </a:rPr>
                <a:t>o </a:t>
              </a:r>
              <a:r>
                <a:rPr lang="es-ES" sz="5400" b="1" dirty="0" err="1">
                  <a:ln w="6600">
                    <a:solidFill>
                      <a:schemeClr val="tx1"/>
                    </a:solidFill>
                    <a:prstDash val="solid"/>
                  </a:ln>
                  <a:solidFill>
                    <a:schemeClr val="bg1"/>
                  </a:solidFill>
                  <a:effectLst>
                    <a:outerShdw blurRad="50800" dist="38100" dir="2700000" algn="tl" rotWithShape="0">
                      <a:prstClr val="black">
                        <a:alpha val="40000"/>
                      </a:prstClr>
                    </a:outerShdw>
                  </a:effectLst>
                  <a:latin typeface="+mn-lt"/>
                  <a:cs typeface="+mn-cs"/>
                </a:rPr>
                <a:t>dimensions</a:t>
              </a:r>
              <a:endParaRPr lang="ca-ES" sz="5400" b="1" dirty="0">
                <a:ln w="6600">
                  <a:solidFill>
                    <a:schemeClr val="tx1"/>
                  </a:solidFill>
                  <a:prstDash val="solid"/>
                </a:ln>
                <a:solidFill>
                  <a:schemeClr val="bg1"/>
                </a:solidFill>
                <a:effectLst>
                  <a:outerShdw blurRad="50800" dist="38100" dir="2700000" algn="tl" rotWithShape="0">
                    <a:prstClr val="black">
                      <a:alpha val="40000"/>
                    </a:prstClr>
                  </a:outerShdw>
                </a:effectLst>
                <a:latin typeface="+mn-lt"/>
                <a:cs typeface="+mn-cs"/>
              </a:endParaRPr>
            </a:p>
          </p:txBody>
        </p:sp>
      </p:grpSp>
      <p:grpSp>
        <p:nvGrpSpPr>
          <p:cNvPr id="8" name="Agrupa 7"/>
          <p:cNvGrpSpPr/>
          <p:nvPr/>
        </p:nvGrpSpPr>
        <p:grpSpPr>
          <a:xfrm>
            <a:off x="722313" y="4781855"/>
            <a:ext cx="7699375" cy="576263"/>
            <a:chOff x="722313" y="4283075"/>
            <a:chExt cx="7699375" cy="576263"/>
          </a:xfrm>
        </p:grpSpPr>
        <p:sp>
          <p:nvSpPr>
            <p:cNvPr id="10" name="Rectangle 9">
              <a:hlinkClick r:id="rId5" action="ppaction://hlinksldjump"/>
            </p:cNvPr>
            <p:cNvSpPr/>
            <p:nvPr/>
          </p:nvSpPr>
          <p:spPr bwMode="auto">
            <a:xfrm>
              <a:off x="722313" y="4283075"/>
              <a:ext cx="576026" cy="576263"/>
            </a:xfrm>
            <a:prstGeom prst="rect">
              <a:avLst/>
            </a:prstGeom>
            <a:solidFill>
              <a:srgbClr val="92D05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2</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sp>
          <p:nvSpPr>
            <p:cNvPr id="11" name="Rectangle 10">
              <a:hlinkClick r:id="rId5" action="ppaction://hlinksldjump"/>
            </p:cNvPr>
            <p:cNvSpPr/>
            <p:nvPr/>
          </p:nvSpPr>
          <p:spPr bwMode="auto">
            <a:xfrm>
              <a:off x="1365371" y="4283075"/>
              <a:ext cx="7056317" cy="576263"/>
            </a:xfrm>
            <a:prstGeom prst="rect">
              <a:avLst/>
            </a:prstGeom>
            <a:solidFill>
              <a:srgbClr val="92D05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err="1">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Profunditat</a:t>
              </a: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 de color</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grpSp>
      <p:grpSp>
        <p:nvGrpSpPr>
          <p:cNvPr id="4102" name="Agrupa 7"/>
          <p:cNvGrpSpPr>
            <a:grpSpLocks/>
          </p:cNvGrpSpPr>
          <p:nvPr/>
        </p:nvGrpSpPr>
        <p:grpSpPr bwMode="auto">
          <a:xfrm>
            <a:off x="722313" y="5821668"/>
            <a:ext cx="7699375" cy="576262"/>
            <a:chOff x="722736" y="5322940"/>
            <a:chExt cx="7699029" cy="576000"/>
          </a:xfrm>
        </p:grpSpPr>
        <p:sp>
          <p:nvSpPr>
            <p:cNvPr id="12" name="Rectangle 11">
              <a:hlinkClick r:id="rId6" action="ppaction://hlinksldjump"/>
            </p:cNvPr>
            <p:cNvSpPr/>
            <p:nvPr/>
          </p:nvSpPr>
          <p:spPr>
            <a:xfrm>
              <a:off x="722736" y="5322940"/>
              <a:ext cx="576000" cy="576000"/>
            </a:xfrm>
            <a:prstGeom prst="rect">
              <a:avLst/>
            </a:prstGeom>
            <a:solidFill>
              <a:srgbClr val="FFC00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3</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sp>
          <p:nvSpPr>
            <p:cNvPr id="13" name="Rectangle 12">
              <a:hlinkClick r:id="rId6" action="ppaction://hlinksldjump"/>
            </p:cNvPr>
            <p:cNvSpPr/>
            <p:nvPr/>
          </p:nvSpPr>
          <p:spPr>
            <a:xfrm>
              <a:off x="1365765" y="5322940"/>
              <a:ext cx="7056000" cy="576000"/>
            </a:xfrm>
            <a:prstGeom prst="rect">
              <a:avLst/>
            </a:prstGeom>
            <a:solidFill>
              <a:srgbClr val="FFC00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err="1">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Resolució</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grpSp>
      <p:sp>
        <p:nvSpPr>
          <p:cNvPr id="14" name="Rectangle 13">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6" name="Rectangle arrodonit 5">
            <a:hlinkClick r:id="rId7" action="ppaction://hlinksldjump"/>
          </p:cNvPr>
          <p:cNvSpPr/>
          <p:nvPr/>
        </p:nvSpPr>
        <p:spPr>
          <a:xfrm>
            <a:off x="1710046" y="3040083"/>
            <a:ext cx="1008000" cy="3325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cSld>
  <p:clrMapOvr>
    <a:masterClrMapping/>
  </p:clrMapOvr>
  <p:transition spd="slow" advClick="0">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5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4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3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2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1A"/>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urt"/>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1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5930674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4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3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2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alt_1A"/>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urt"/>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1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2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2567480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5"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7" name="Grup_Botons"/>
          <p:cNvGrpSpPr/>
          <p:nvPr/>
        </p:nvGrpSpPr>
        <p:grpSpPr>
          <a:xfrm>
            <a:off x="540000" y="612000"/>
            <a:ext cx="1800000" cy="5796000"/>
            <a:chOff x="360000" y="612000"/>
            <a:chExt cx="1800000" cy="5796000"/>
          </a:xfrm>
        </p:grpSpPr>
        <p:sp>
          <p:nvSpPr>
            <p:cNvPr id="8" name="Bt_B&amp;W">
              <a:hlinkClick r:id="" action="ppaction://macro?name=Salt_3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9"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8C">
              <a:hlinkClick r:id="" action="ppaction://macro?name=Salt_1A"/>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16C">
              <a:hlinkClick r:id="" action="ppaction://macro?name=Surt"/>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34_Bt_64C">
              <a:hlinkClick r:id="" action="ppaction://macro?name=Salt_1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3_Bt_256C">
              <a:hlinkClick r:id="" action="ppaction://macro?name=Salt_2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2_Bt_24b">
              <a:hlinkClick r:id="" action="ppaction://macro?name=Salt_3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5" name="Rectangle 14">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1286688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
                                        </p:tgtEl>
                                      </p:cBhvr>
                                    </p:animEffect>
                                    <p:set>
                                      <p:cBhvr>
                                        <p:cTn id="13"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7"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6" name="Endavant">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40000" y="612000"/>
            <a:ext cx="1800000" cy="5796000"/>
            <a:chOff x="360000" y="612000"/>
            <a:chExt cx="1800000" cy="5796000"/>
          </a:xfrm>
        </p:grpSpPr>
        <p:sp>
          <p:nvSpPr>
            <p:cNvPr id="9" name="Bt_B&amp;W">
              <a:hlinkClick r:id="" action="ppaction://macro?name=Salt_2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1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urt"/>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1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2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3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4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161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6" name="Enrera">
            <a:hlinkClick r:id="" action="ppaction://hlinkshowjump?jump=nextslide"/>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7" name="Endavant">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40000" y="612000"/>
            <a:ext cx="1800000" cy="5796000"/>
            <a:chOff x="360000" y="612000"/>
            <a:chExt cx="1800000" cy="5796000"/>
          </a:xfrm>
        </p:grpSpPr>
        <p:sp>
          <p:nvSpPr>
            <p:cNvPr id="9" name="Bt_B&amp;W">
              <a:hlinkClick r:id="" action="ppaction://macro?name=Salt_1A"/>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2A"/>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alt_1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2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3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4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5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440981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Fot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8620"/>
            <a:ext cx="9144000" cy="6080760"/>
          </a:xfrm>
          <a:prstGeom prst="rect">
            <a:avLst/>
          </a:prstGeom>
          <a:ln>
            <a:noFill/>
          </a:ln>
          <a:effectLst>
            <a:outerShdw blurRad="292100" dist="139700" dir="2700000" algn="tl" rotWithShape="0">
              <a:srgbClr val="333333">
                <a:alpha val="65000"/>
              </a:srgbClr>
            </a:outerShdw>
          </a:effectLst>
        </p:spPr>
      </p:pic>
      <p:sp>
        <p:nvSpPr>
          <p:cNvPr id="7" name="Enrera">
            <a:hlinkClick r:id="" action="ppaction://hlinkshowjump?jump=previousslide"/>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Bt_Fons"/>
          <p:cNvSpPr txBox="1"/>
          <p:nvPr/>
        </p:nvSpPr>
        <p:spPr>
          <a:xfrm>
            <a:off x="54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6" name="Endavant">
            <a:hlinkClick r:id="rId4" action="ppaction://hlinksldjump"/>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8" name="Grup_Botons"/>
          <p:cNvGrpSpPr/>
          <p:nvPr/>
        </p:nvGrpSpPr>
        <p:grpSpPr>
          <a:xfrm>
            <a:off x="539619" y="612000"/>
            <a:ext cx="1800000" cy="5796000"/>
            <a:chOff x="360000" y="612000"/>
            <a:chExt cx="1800000" cy="5796000"/>
          </a:xfrm>
        </p:grpSpPr>
        <p:sp>
          <p:nvSpPr>
            <p:cNvPr id="9" name="Bt_B&amp;W">
              <a:hlinkClick r:id="" action="ppaction://macro?name=Surt"/>
            </p:cNvPr>
            <p:cNvSpPr txBox="1"/>
            <p:nvPr/>
          </p:nvSpPr>
          <p:spPr>
            <a:xfrm>
              <a:off x="360000" y="558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1 bit</a:t>
              </a:r>
            </a:p>
            <a:p>
              <a:pPr algn="ctr"/>
              <a:r>
                <a:rPr lang="ca-ES" b="1" dirty="0" smtClean="0">
                  <a:effectLst>
                    <a:outerShdw blurRad="38100" dist="38100" dir="2700000" algn="tl">
                      <a:srgbClr val="000000">
                        <a:alpha val="43137"/>
                      </a:srgbClr>
                    </a:outerShdw>
                  </a:effectLst>
                  <a:latin typeface="Aero Matics" panose="020B0603060101010101" pitchFamily="34" charset="0"/>
                </a:rPr>
                <a:t>2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0" name="Bt_EdG">
              <a:hlinkClick r:id="" action="ppaction://macro?name=Salt_1E"/>
            </p:cNvPr>
            <p:cNvSpPr txBox="1"/>
            <p:nvPr/>
          </p:nvSpPr>
          <p:spPr>
            <a:xfrm>
              <a:off x="360000" y="475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8</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tons de gris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1" name="Bt_8C">
              <a:hlinkClick r:id="" action="ppaction://macro?name=Salt_2E"/>
            </p:cNvPr>
            <p:cNvSpPr txBox="1"/>
            <p:nvPr/>
          </p:nvSpPr>
          <p:spPr>
            <a:xfrm>
              <a:off x="360000" y="3924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3 bits</a:t>
              </a:r>
            </a:p>
            <a:p>
              <a:pPr algn="ctr"/>
              <a:r>
                <a:rPr lang="ca-ES" b="1" dirty="0">
                  <a:effectLst>
                    <a:outerShdw blurRad="38100" dist="38100" dir="2700000" algn="tl">
                      <a:srgbClr val="000000">
                        <a:alpha val="43137"/>
                      </a:srgbClr>
                    </a:outerShdw>
                  </a:effectLst>
                  <a:latin typeface="Aero Matics" panose="020B0603060101010101" pitchFamily="34" charset="0"/>
                </a:rPr>
                <a:t>8</a:t>
              </a:r>
              <a:r>
                <a:rPr lang="ca-ES" b="1" dirty="0" smtClean="0">
                  <a:effectLst>
                    <a:outerShdw blurRad="38100" dist="38100" dir="2700000" algn="tl">
                      <a:srgbClr val="000000">
                        <a:alpha val="43137"/>
                      </a:srgbClr>
                    </a:outerShdw>
                  </a:effectLst>
                  <a:latin typeface="Aero Matics" panose="020B0603060101010101" pitchFamily="34" charset="0"/>
                </a:rPr>
                <a:t>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2" name="Bt_16C">
              <a:hlinkClick r:id="" action="ppaction://macro?name=Salt_3E"/>
            </p:cNvPr>
            <p:cNvSpPr txBox="1"/>
            <p:nvPr/>
          </p:nvSpPr>
          <p:spPr>
            <a:xfrm>
              <a:off x="360000" y="3096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3" name="34_Bt_64C">
              <a:hlinkClick r:id="" action="ppaction://macro?name=Salt_4E"/>
            </p:cNvPr>
            <p:cNvSpPr txBox="1"/>
            <p:nvPr/>
          </p:nvSpPr>
          <p:spPr>
            <a:xfrm>
              <a:off x="360000" y="2268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a:effectLst>
                    <a:outerShdw blurRad="38100" dist="38100" dir="2700000" algn="tl">
                      <a:srgbClr val="000000">
                        <a:alpha val="43137"/>
                      </a:srgbClr>
                    </a:outerShdw>
                  </a:effectLst>
                  <a:latin typeface="Aero Matics" panose="020B0603060101010101" pitchFamily="34" charset="0"/>
                </a:rPr>
                <a:t>6</a:t>
              </a:r>
              <a:r>
                <a:rPr lang="ca-ES" sz="2800" b="1" dirty="0" smtClean="0">
                  <a:effectLst>
                    <a:outerShdw blurRad="38100" dist="38100" dir="2700000" algn="tl">
                      <a:srgbClr val="000000">
                        <a:alpha val="43137"/>
                      </a:srgbClr>
                    </a:outerShdw>
                  </a:effectLst>
                  <a:latin typeface="Aero Matics" panose="020B0603060101010101" pitchFamily="34" charset="0"/>
                </a:rPr>
                <a:t>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64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4" name="33_Bt_256C">
              <a:hlinkClick r:id="" action="ppaction://macro?name=Salt_5E"/>
            </p:cNvPr>
            <p:cNvSpPr txBox="1"/>
            <p:nvPr/>
          </p:nvSpPr>
          <p:spPr>
            <a:xfrm>
              <a:off x="360000" y="1440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8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256 colors</a:t>
              </a:r>
              <a:endParaRPr lang="ca-ES" b="1" dirty="0">
                <a:effectLst>
                  <a:outerShdw blurRad="38100" dist="38100" dir="2700000" algn="tl">
                    <a:srgbClr val="000000">
                      <a:alpha val="43137"/>
                    </a:srgbClr>
                  </a:outerShdw>
                </a:effectLst>
                <a:latin typeface="Aero Matics" panose="020B0603060101010101" pitchFamily="34" charset="0"/>
              </a:endParaRPr>
            </a:p>
          </p:txBody>
        </p:sp>
        <p:sp>
          <p:nvSpPr>
            <p:cNvPr id="15" name="32_Bt_24b">
              <a:hlinkClick r:id="" action="ppaction://macro?name=Salt_6E"/>
            </p:cNvPr>
            <p:cNvSpPr txBox="1"/>
            <p:nvPr/>
          </p:nvSpPr>
          <p:spPr>
            <a:xfrm>
              <a:off x="360000" y="612000"/>
              <a:ext cx="1800000" cy="8280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800" b="1" dirty="0" smtClean="0">
                  <a:effectLst>
                    <a:outerShdw blurRad="38100" dist="38100" dir="2700000" algn="tl">
                      <a:srgbClr val="000000">
                        <a:alpha val="43137"/>
                      </a:srgbClr>
                    </a:outerShdw>
                  </a:effectLst>
                  <a:latin typeface="Aero Matics" panose="020B0603060101010101" pitchFamily="34" charset="0"/>
                </a:rPr>
                <a:t>24 bits</a:t>
              </a:r>
            </a:p>
            <a:p>
              <a:pPr algn="ctr"/>
              <a:r>
                <a:rPr lang="ca-ES" b="1" dirty="0" smtClean="0">
                  <a:effectLst>
                    <a:outerShdw blurRad="38100" dist="38100" dir="2700000" algn="tl">
                      <a:srgbClr val="000000">
                        <a:alpha val="43137"/>
                      </a:srgbClr>
                    </a:outerShdw>
                  </a:effectLst>
                  <a:latin typeface="Aero Matics" panose="020B0603060101010101" pitchFamily="34" charset="0"/>
                </a:rPr>
                <a:t>16,7 M colors</a:t>
              </a:r>
              <a:endParaRPr lang="ca-ES" b="1" dirty="0">
                <a:effectLst>
                  <a:outerShdw blurRad="38100" dist="38100" dir="2700000" algn="tl">
                    <a:srgbClr val="000000">
                      <a:alpha val="43137"/>
                    </a:srgbClr>
                  </a:outerShdw>
                </a:effectLst>
                <a:latin typeface="Aero Matics" panose="020B0603060101010101" pitchFamily="34" charset="0"/>
              </a:endParaRPr>
            </a:p>
          </p:txBody>
        </p:sp>
      </p:grpSp>
      <p:sp>
        <p:nvSpPr>
          <p:cNvPr id="16" name="Rectangle 15">
            <a:hlinkClick r:id="" action="ppaction://macro?name=VeureExemples"/>
          </p:cNvPr>
          <p:cNvSpPr/>
          <p:nvPr/>
        </p:nvSpPr>
        <p:spPr>
          <a:xfrm>
            <a:off x="521999" y="0"/>
            <a:ext cx="8082001"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385698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nextCondLst>
                <p:cond evt="onClick" delay="0">
                  <p:tgtEl>
                    <p:spTgt spid="5"/>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8"/>
                                        </p:tgtEl>
                                      </p:cBhvr>
                                    </p:animEffect>
                                    <p:set>
                                      <p:cBhvr>
                                        <p:cTn id="1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ítol">
            <a:hlinkClick r:id="rId3" action="ppaction://hlinksldjump"/>
          </p:cNvPr>
          <p:cNvSpPr txBox="1">
            <a:spLocks/>
          </p:cNvSpPr>
          <p:nvPr/>
        </p:nvSpPr>
        <p:spPr>
          <a:xfrm>
            <a:off x="0" y="-27296"/>
            <a:ext cx="9144000" cy="1241947"/>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6" name="Núm. 3"/>
          <p:cNvSpPr/>
          <p:nvPr/>
        </p:nvSpPr>
        <p:spPr bwMode="auto">
          <a:xfrm>
            <a:off x="360000" y="360000"/>
            <a:ext cx="576026" cy="576262"/>
          </a:xfrm>
          <a:prstGeom prst="rect">
            <a:avLst/>
          </a:prstGeom>
          <a:solidFill>
            <a:srgbClr val="FFC00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3</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sp>
        <p:nvSpPr>
          <p:cNvPr id="17" name="Text franja superior"/>
          <p:cNvSpPr>
            <a:spLocks noGrp="1"/>
          </p:cNvSpPr>
          <p:nvPr>
            <p:ph idx="1"/>
          </p:nvPr>
        </p:nvSpPr>
        <p:spPr>
          <a:xfrm>
            <a:off x="0" y="1466440"/>
            <a:ext cx="9144000" cy="962442"/>
          </a:xfrm>
          <a:noFill/>
        </p:spPr>
        <p:txBody>
          <a:bodyPr rtlCol="0">
            <a:normAutofit/>
          </a:bodyPr>
          <a:lstStyle/>
          <a:p>
            <a:pPr marL="108000" lvl="1" indent="0" algn="just" eaLnBrk="1" fontAlgn="auto" hangingPunct="1">
              <a:lnSpc>
                <a:spcPts val="2160"/>
              </a:lnSpc>
              <a:spcBef>
                <a:spcPts val="0"/>
              </a:spcBef>
              <a:spcAft>
                <a:spcPts val="0"/>
              </a:spcAft>
              <a:buNone/>
              <a:defRPr/>
            </a:pPr>
            <a:r>
              <a:rPr lang="ca-ES" dirty="0" smtClean="0">
                <a:solidFill>
                  <a:schemeClr val="bg1"/>
                </a:solidFill>
                <a:effectLst>
                  <a:outerShdw blurRad="38100" dist="38100" dir="2700000" algn="tl">
                    <a:srgbClr val="000000">
                      <a:alpha val="43137"/>
                    </a:srgbClr>
                  </a:outerShdw>
                </a:effectLst>
                <a:latin typeface="Aero Matics Light" panose="020B0303060101010101" pitchFamily="34" charset="0"/>
              </a:rPr>
              <a:t>Sabem que una imatge digital està formada per píxels però, quina mida té un píxel? Això depèn de la </a:t>
            </a:r>
            <a:r>
              <a:rPr lang="ca-ES" b="1" dirty="0" smtClean="0">
                <a:solidFill>
                  <a:schemeClr val="bg1"/>
                </a:solidFill>
                <a:effectLst>
                  <a:outerShdw blurRad="38100" dist="38100" dir="2700000" algn="tl">
                    <a:srgbClr val="000000">
                      <a:alpha val="43137"/>
                    </a:srgbClr>
                  </a:outerShdw>
                </a:effectLst>
                <a:latin typeface="Aero Matics Light" panose="020B0303060101010101" pitchFamily="34" charset="0"/>
              </a:rPr>
              <a:t>resolució</a:t>
            </a:r>
            <a:r>
              <a:rPr lang="ca-ES" dirty="0" smtClean="0">
                <a:solidFill>
                  <a:schemeClr val="bg1"/>
                </a:solidFill>
                <a:effectLst>
                  <a:outerShdw blurRad="38100" dist="38100" dir="2700000" algn="tl">
                    <a:srgbClr val="000000">
                      <a:alpha val="43137"/>
                    </a:srgbClr>
                  </a:outerShdw>
                </a:effectLst>
                <a:latin typeface="Aero Matics Light" panose="020B0303060101010101" pitchFamily="34" charset="0"/>
              </a:rPr>
              <a:t> que tingui la imatge. Aquest concepte es refereix a la «densitat» dels píxels, és a dir ens indica quants píxels caben per unitat de longitud. Es mesura usualment en píxels per polsada o ppp.</a:t>
            </a:r>
          </a:p>
        </p:txBody>
      </p:sp>
      <p:sp>
        <p:nvSpPr>
          <p:cNvPr id="18" name="Text franja inferior"/>
          <p:cNvSpPr txBox="1">
            <a:spLocks/>
          </p:cNvSpPr>
          <p:nvPr/>
        </p:nvSpPr>
        <p:spPr bwMode="auto">
          <a:xfrm>
            <a:off x="583058" y="5087944"/>
            <a:ext cx="7977884" cy="177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1" indent="0" algn="just" eaLnBrk="1" fontAlgn="auto" hangingPunct="1">
              <a:lnSpc>
                <a:spcPts val="2160"/>
              </a:lnSpc>
              <a:spcBef>
                <a:spcPts val="0"/>
              </a:spcBef>
              <a:spcAft>
                <a:spcPts val="0"/>
              </a:spcAft>
              <a:buNone/>
              <a:defRPr/>
            </a:pPr>
            <a:r>
              <a:rPr lang="ca-ES" dirty="0" smtClean="0">
                <a:solidFill>
                  <a:schemeClr val="bg1"/>
                </a:solidFill>
                <a:effectLst>
                  <a:outerShdw blurRad="38100" dist="38100" dir="2700000" algn="tl">
                    <a:srgbClr val="000000">
                      <a:alpha val="43137"/>
                    </a:srgbClr>
                  </a:outerShdw>
                </a:effectLst>
                <a:latin typeface="Aero Matics Light" panose="020B0303060101010101" pitchFamily="34" charset="0"/>
              </a:rPr>
              <a:t>Veiem dues versions de la mateixa imatge de 1600 x 900 píxels forçades en pantalla a una mida aparent de 9</a:t>
            </a:r>
            <a:r>
              <a:rPr lang="ca-ES" dirty="0" smtClean="0">
                <a:solidFill>
                  <a:schemeClr val="accent2"/>
                </a:solidFill>
                <a:latin typeface="Aero Matics Light" panose="020B0303060101010101" pitchFamily="34" charset="0"/>
              </a:rPr>
              <a:t>_</a:t>
            </a:r>
            <a:r>
              <a:rPr lang="ca-ES" dirty="0" smtClean="0">
                <a:solidFill>
                  <a:schemeClr val="bg1"/>
                </a:solidFill>
                <a:effectLst>
                  <a:outerShdw blurRad="38100" dist="38100" dir="2700000" algn="tl">
                    <a:srgbClr val="000000">
                      <a:alpha val="43137"/>
                    </a:srgbClr>
                  </a:outerShdw>
                </a:effectLst>
                <a:latin typeface="Aero Matics Light" panose="020B0303060101010101" pitchFamily="34" charset="0"/>
              </a:rPr>
              <a:t>cm d’amplada. Una d’elles amb una resolució de 300 ppp i l’altra de 72 ppp. Si seleccionem un retall  quadrat de 2’54 cm de costat –és a dir d’una polsada quadrada- a partir de les coordenades (820, 280) obtindrem dues imatges ben diferents ja que en el primer cas ens hi cabran força més píxels que no pas en el segon.</a:t>
            </a:r>
          </a:p>
        </p:txBody>
      </p:sp>
      <p:grpSp>
        <p:nvGrpSpPr>
          <p:cNvPr id="27" name="Grup 300 ppp"/>
          <p:cNvGrpSpPr/>
          <p:nvPr/>
        </p:nvGrpSpPr>
        <p:grpSpPr>
          <a:xfrm>
            <a:off x="1014914" y="2595144"/>
            <a:ext cx="3240000" cy="2181570"/>
            <a:chOff x="1014914" y="2402637"/>
            <a:chExt cx="3240000" cy="2181570"/>
          </a:xfrm>
        </p:grpSpPr>
        <p:sp>
          <p:nvSpPr>
            <p:cNvPr id="10" name="Peu Foto 300 ppp"/>
            <p:cNvSpPr txBox="1"/>
            <p:nvPr/>
          </p:nvSpPr>
          <p:spPr>
            <a:xfrm>
              <a:off x="1014914" y="4261042"/>
              <a:ext cx="3240000" cy="3231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1500" dirty="0" smtClean="0">
                  <a:effectLst>
                    <a:outerShdw blurRad="38100" dist="38100" dir="2700000" algn="tl">
                      <a:srgbClr val="000000">
                        <a:alpha val="43137"/>
                      </a:srgbClr>
                    </a:outerShdw>
                  </a:effectLst>
                  <a:latin typeface="Aero Matics Display" panose="020B0603060101010101" pitchFamily="34" charset="0"/>
                </a:rPr>
                <a:t>Imatge de 1600 x 900 píxels a 300 ppp</a:t>
              </a:r>
            </a:p>
          </p:txBody>
        </p:sp>
        <p:pic>
          <p:nvPicPr>
            <p:cNvPr id="23" name="Foto 300 ppp"/>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4914" y="2402637"/>
              <a:ext cx="3240000" cy="1822500"/>
            </a:xfrm>
            <a:prstGeom prst="rect">
              <a:avLst/>
            </a:prstGeom>
            <a:ln>
              <a:noFill/>
            </a:ln>
            <a:effectLst>
              <a:outerShdw blurRad="292100" dist="139700" dir="2700000" algn="tl" rotWithShape="0">
                <a:srgbClr val="333333">
                  <a:alpha val="65000"/>
                </a:srgbClr>
              </a:outerShdw>
            </a:effectLst>
          </p:spPr>
        </p:pic>
      </p:grpSp>
      <p:pic>
        <p:nvPicPr>
          <p:cNvPr id="19" name="Detall 300 ppp"/>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91650" y="3834396"/>
            <a:ext cx="2700000" cy="2700000"/>
          </a:xfrm>
          <a:prstGeom prst="rect">
            <a:avLst/>
          </a:prstGeom>
          <a:ln>
            <a:noFill/>
          </a:ln>
          <a:effectLst>
            <a:outerShdw blurRad="292100" dist="139700" dir="2700000" algn="tl" rotWithShape="0">
              <a:srgbClr val="333333">
                <a:alpha val="65000"/>
              </a:srgbClr>
            </a:outerShdw>
          </a:effectLst>
        </p:spPr>
      </p:pic>
      <p:grpSp>
        <p:nvGrpSpPr>
          <p:cNvPr id="28" name="Grup 72 ppp"/>
          <p:cNvGrpSpPr/>
          <p:nvPr/>
        </p:nvGrpSpPr>
        <p:grpSpPr>
          <a:xfrm>
            <a:off x="4889086" y="2595144"/>
            <a:ext cx="3240000" cy="2181570"/>
            <a:chOff x="4889086" y="2402637"/>
            <a:chExt cx="3240000" cy="2181570"/>
          </a:xfrm>
        </p:grpSpPr>
        <p:sp>
          <p:nvSpPr>
            <p:cNvPr id="12" name="Peu Foto 72 ppp"/>
            <p:cNvSpPr txBox="1"/>
            <p:nvPr/>
          </p:nvSpPr>
          <p:spPr>
            <a:xfrm>
              <a:off x="4889086" y="4261042"/>
              <a:ext cx="3240000" cy="3231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1500" dirty="0" smtClean="0">
                  <a:effectLst>
                    <a:outerShdw blurRad="38100" dist="38100" dir="2700000" algn="tl">
                      <a:srgbClr val="000000">
                        <a:alpha val="43137"/>
                      </a:srgbClr>
                    </a:outerShdw>
                  </a:effectLst>
                  <a:latin typeface="Aero Matics Display" panose="020B0603060101010101" pitchFamily="34" charset="0"/>
                </a:rPr>
                <a:t>Imatge de 1600 x 900 píxels a 72 ppp</a:t>
              </a:r>
            </a:p>
          </p:txBody>
        </p:sp>
        <p:pic>
          <p:nvPicPr>
            <p:cNvPr id="25" name="Foto 72 ppp"/>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89086" y="2402637"/>
              <a:ext cx="3240000" cy="1822500"/>
            </a:xfrm>
            <a:prstGeom prst="rect">
              <a:avLst/>
            </a:prstGeom>
            <a:ln>
              <a:noFill/>
            </a:ln>
            <a:effectLst>
              <a:outerShdw blurRad="292100" dist="139700" dir="2700000" algn="tl" rotWithShape="0">
                <a:srgbClr val="333333">
                  <a:alpha val="65000"/>
                </a:srgbClr>
              </a:outerShdw>
            </a:effectLst>
          </p:spPr>
        </p:pic>
      </p:grpSp>
      <p:sp>
        <p:nvSpPr>
          <p:cNvPr id="30" name="ToolTip 300"/>
          <p:cNvSpPr txBox="1"/>
          <p:nvPr/>
        </p:nvSpPr>
        <p:spPr>
          <a:xfrm>
            <a:off x="240640" y="1444246"/>
            <a:ext cx="3600000" cy="1477328"/>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En una amplada de 2,54 cm (una polsada) ens hi caben 300 píxels. Veiem per tant un fragment més gran de la imatge original. El píxel mesura 0,084 mm.</a:t>
            </a:r>
            <a:endParaRPr lang="ca-ES" dirty="0"/>
          </a:p>
        </p:txBody>
      </p:sp>
      <p:sp>
        <p:nvSpPr>
          <p:cNvPr id="31" name="ToolTip 72"/>
          <p:cNvSpPr txBox="1"/>
          <p:nvPr/>
        </p:nvSpPr>
        <p:spPr>
          <a:xfrm>
            <a:off x="5303360" y="1444246"/>
            <a:ext cx="3600000" cy="1477328"/>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a:t>En una amplada de 2,54 cm (una polsada) ens hi caben </a:t>
            </a:r>
            <a:r>
              <a:rPr lang="ca-ES" dirty="0" smtClean="0"/>
              <a:t>72 píxels</a:t>
            </a:r>
            <a:r>
              <a:rPr lang="ca-ES" dirty="0"/>
              <a:t>. Veiem per tant un fragment més </a:t>
            </a:r>
            <a:r>
              <a:rPr lang="ca-ES" dirty="0" smtClean="0"/>
              <a:t>petit de </a:t>
            </a:r>
            <a:r>
              <a:rPr lang="ca-ES" dirty="0"/>
              <a:t>la imatge original. El píxel mesura </a:t>
            </a:r>
            <a:r>
              <a:rPr lang="ca-ES" dirty="0" smtClean="0"/>
              <a:t>0,35 </a:t>
            </a:r>
            <a:r>
              <a:rPr lang="ca-ES" dirty="0"/>
              <a:t>mm.</a:t>
            </a:r>
          </a:p>
        </p:txBody>
      </p:sp>
      <p:pic>
        <p:nvPicPr>
          <p:cNvPr id="35" name="Detall 72 ppp"/>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52350" y="3834396"/>
            <a:ext cx="2700000" cy="2700000"/>
          </a:xfrm>
          <a:prstGeom prst="rect">
            <a:avLst/>
          </a:prstGeom>
          <a:ln>
            <a:noFill/>
          </a:ln>
          <a:effectLst>
            <a:outerShdw blurRad="292100" dist="139700" dir="2700000" algn="tl" rotWithShape="0">
              <a:srgbClr val="333333">
                <a:alpha val="65000"/>
              </a:srgbClr>
            </a:outerShdw>
          </a:effectLst>
        </p:spPr>
      </p:pic>
      <p:sp>
        <p:nvSpPr>
          <p:cNvPr id="36" name="Enrera">
            <a:hlinkClick r:id="rId3" action="ppaction://hlinksldjump"/>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7" name="Endavant">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91103667"/>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childTnLst>
              </p:cTn>
              <p:nextCondLst>
                <p:cond evt="onClick" delay="0">
                  <p:tgtEl>
                    <p:spTgt spid="27"/>
                  </p:tgtEl>
                </p:cond>
              </p:nextCondLst>
            </p:seq>
            <p:seq concurrent="1" nextAc="seek">
              <p:cTn id="12" restart="whenNotActive" fill="hold" evtFilter="cancelBubble" nodeType="interactiveSeq">
                <p:stCondLst>
                  <p:cond evt="onClick" delay="0">
                    <p:tgtEl>
                      <p:spTgt spid="28"/>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par>
                          <p:cTn id="18" fill="hold">
                            <p:stCondLst>
                              <p:cond delay="500"/>
                            </p:stCondLst>
                            <p:childTnLst>
                              <p:par>
                                <p:cTn id="19" presetID="10" presetClass="entr" presetSubtype="0" fill="hold" grpId="0" nodeType="afterEffect">
                                  <p:stCondLst>
                                    <p:cond delay="100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19"/>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30"/>
                                        </p:tgtEl>
                                      </p:cBhvr>
                                    </p:animEffect>
                                    <p:set>
                                      <p:cBhvr>
                                        <p:cTn id="27" dur="1" fill="hold">
                                          <p:stCondLst>
                                            <p:cond delay="499"/>
                                          </p:stCondLst>
                                        </p:cTn>
                                        <p:tgtEl>
                                          <p:spTgt spid="30"/>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1" restart="whenNotActive" fill="hold" evtFilter="cancelBubble" nodeType="interactiveSeq">
                <p:stCondLst>
                  <p:cond evt="onClick" delay="0">
                    <p:tgtEl>
                      <p:spTgt spid="35"/>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31"/>
                                        </p:tgtEl>
                                      </p:cBhvr>
                                    </p:animEffect>
                                    <p:set>
                                      <p:cBhvr>
                                        <p:cTn id="36" dur="1" fill="hold">
                                          <p:stCondLst>
                                            <p:cond delay="499"/>
                                          </p:stCondLst>
                                        </p:cTn>
                                        <p:tgtEl>
                                          <p:spTgt spid="31"/>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35"/>
                                        </p:tgtEl>
                                      </p:cBhvr>
                                    </p:animEffect>
                                    <p:set>
                                      <p:cBhvr>
                                        <p:cTn id="3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30" grpId="0" animBg="1"/>
      <p:bldP spid="30" grpId="1" animBg="1"/>
      <p:bldP spid="31" grpId="0" animBg="1"/>
      <p:bldP spid="31"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3" name="Enrera">
            <a:hlinkClick r:id="" action="ppaction://hlinkshowjump?jump=previousslide"/>
            <a:hlinkHover r:id="" action="ppaction://noaction" highlightClick="1"/>
          </p:cNvPr>
          <p:cNvSpPr/>
          <p:nvPr/>
        </p:nvSpPr>
        <p:spPr>
          <a:xfrm>
            <a:off x="-1"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4" name="Endavant">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6" name="Text franja superior"/>
          <p:cNvSpPr>
            <a:spLocks noGrp="1"/>
          </p:cNvSpPr>
          <p:nvPr>
            <p:ph idx="1"/>
          </p:nvPr>
        </p:nvSpPr>
        <p:spPr>
          <a:xfrm>
            <a:off x="285008" y="908302"/>
            <a:ext cx="8573984" cy="1236756"/>
          </a:xfrm>
          <a:noFill/>
        </p:spPr>
        <p:txBody>
          <a:bodyPr rtlCol="0">
            <a:normAutofit/>
          </a:bodyPr>
          <a:lstStyle/>
          <a:p>
            <a:pPr marL="0" lvl="1" indent="0" algn="just" eaLnBrk="1" fontAlgn="auto" hangingPunct="1">
              <a:lnSpc>
                <a:spcPts val="2160"/>
              </a:lnSpc>
              <a:spcBef>
                <a:spcPts val="0"/>
              </a:spcBef>
              <a:spcAft>
                <a:spcPts val="0"/>
              </a:spcAft>
              <a:buNone/>
              <a:defRPr/>
            </a:pPr>
            <a:r>
              <a:rPr lang="ca-ES" dirty="0" smtClean="0">
                <a:solidFill>
                  <a:schemeClr val="bg1"/>
                </a:solidFill>
                <a:effectLst>
                  <a:outerShdw blurRad="38100" dist="38100" dir="2700000" algn="tl">
                    <a:srgbClr val="000000">
                      <a:alpha val="43137"/>
                    </a:srgbClr>
                  </a:outerShdw>
                </a:effectLst>
                <a:latin typeface="Aero Matics Light" panose="020B0303060101010101" pitchFamily="34" charset="0"/>
              </a:rPr>
              <a:t>Si tenim dues imatges iguals i de la mateixa mida però una d’elles està formada per molts més píxels que l’altra, és a dir que té més resolució, és fàcil deduir que la primera tindrà els píxels més grans però contindrà molta menys informació que la segona, amb molts més píxels encara que més petits i que, per tant, aquesta darrera es visualitzarà amb molta més definició.</a:t>
            </a:r>
          </a:p>
        </p:txBody>
      </p:sp>
      <p:grpSp>
        <p:nvGrpSpPr>
          <p:cNvPr id="27" name="Agrupa 26"/>
          <p:cNvGrpSpPr/>
          <p:nvPr/>
        </p:nvGrpSpPr>
        <p:grpSpPr>
          <a:xfrm>
            <a:off x="1190902" y="2358807"/>
            <a:ext cx="6762196" cy="4114155"/>
            <a:chOff x="1197402" y="2263807"/>
            <a:chExt cx="6762196" cy="4114155"/>
          </a:xfrm>
        </p:grpSpPr>
        <p:grpSp>
          <p:nvGrpSpPr>
            <p:cNvPr id="25" name="Agrupa 24"/>
            <p:cNvGrpSpPr/>
            <p:nvPr/>
          </p:nvGrpSpPr>
          <p:grpSpPr>
            <a:xfrm>
              <a:off x="1197402" y="2263807"/>
              <a:ext cx="2808000" cy="4112332"/>
              <a:chOff x="1197402" y="2263807"/>
              <a:chExt cx="2808000" cy="4112332"/>
            </a:xfrm>
          </p:grpSpPr>
          <p:pic>
            <p:nvPicPr>
              <p:cNvPr id="12" name="Imatg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44902" y="2263807"/>
                <a:ext cx="2700000" cy="38191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QuadreDeText 17"/>
              <p:cNvSpPr txBox="1"/>
              <p:nvPr/>
            </p:nvSpPr>
            <p:spPr>
              <a:xfrm>
                <a:off x="1197402" y="6068362"/>
                <a:ext cx="2808000" cy="307777"/>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1400" dirty="0" smtClean="0">
                    <a:effectLst>
                      <a:outerShdw blurRad="38100" dist="38100" dir="2700000" algn="tl">
                        <a:srgbClr val="000000">
                          <a:alpha val="43137"/>
                        </a:srgbClr>
                      </a:outerShdw>
                    </a:effectLst>
                  </a:rPr>
                  <a:t>Imatge de 386  </a:t>
                </a:r>
                <a:r>
                  <a:rPr lang="ca-ES" sz="1400" dirty="0">
                    <a:effectLst>
                      <a:outerShdw blurRad="38100" dist="38100" dir="2700000" algn="tl">
                        <a:srgbClr val="000000">
                          <a:alpha val="43137"/>
                        </a:srgbClr>
                      </a:outerShdw>
                    </a:effectLst>
                  </a:rPr>
                  <a:t>× </a:t>
                </a:r>
                <a:r>
                  <a:rPr lang="ca-ES" sz="1400" dirty="0" smtClean="0">
                    <a:effectLst>
                      <a:outerShdw blurRad="38100" dist="38100" dir="2700000" algn="tl">
                        <a:srgbClr val="000000">
                          <a:alpha val="43137"/>
                        </a:srgbClr>
                      </a:outerShdw>
                    </a:effectLst>
                  </a:rPr>
                  <a:t> 546 </a:t>
                </a:r>
                <a:r>
                  <a:rPr lang="ca-ES" sz="1400" dirty="0" err="1" smtClean="0">
                    <a:effectLst>
                      <a:outerShdw blurRad="38100" dist="38100" dir="2700000" algn="tl">
                        <a:srgbClr val="000000">
                          <a:alpha val="43137"/>
                        </a:srgbClr>
                      </a:outerShdw>
                    </a:effectLst>
                  </a:rPr>
                  <a:t>px</a:t>
                </a:r>
                <a:r>
                  <a:rPr lang="ca-ES" sz="1400" dirty="0" smtClean="0">
                    <a:effectLst>
                      <a:outerShdw blurRad="38100" dist="38100" dir="2700000" algn="tl">
                        <a:srgbClr val="000000">
                          <a:alpha val="43137"/>
                        </a:srgbClr>
                      </a:outerShdw>
                    </a:effectLst>
                  </a:rPr>
                  <a:t> a 72 ppp</a:t>
                </a:r>
                <a:endParaRPr lang="ca-ES" sz="1400" dirty="0">
                  <a:effectLst>
                    <a:outerShdw blurRad="38100" dist="38100" dir="2700000" algn="tl">
                      <a:srgbClr val="000000">
                        <a:alpha val="43137"/>
                      </a:srgbClr>
                    </a:outerShdw>
                  </a:effectLst>
                </a:endParaRPr>
              </a:p>
            </p:txBody>
          </p:sp>
        </p:grpSp>
        <p:grpSp>
          <p:nvGrpSpPr>
            <p:cNvPr id="26" name="Agrupa 25"/>
            <p:cNvGrpSpPr/>
            <p:nvPr/>
          </p:nvGrpSpPr>
          <p:grpSpPr>
            <a:xfrm>
              <a:off x="5151598" y="2263807"/>
              <a:ext cx="2808000" cy="4114155"/>
              <a:chOff x="5151598" y="2263807"/>
              <a:chExt cx="2808000" cy="4114155"/>
            </a:xfrm>
          </p:grpSpPr>
          <p:pic>
            <p:nvPicPr>
              <p:cNvPr id="15" name="Imatg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99098" y="2263807"/>
                <a:ext cx="2700000" cy="38191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QuadreDeText 20"/>
              <p:cNvSpPr txBox="1"/>
              <p:nvPr/>
            </p:nvSpPr>
            <p:spPr>
              <a:xfrm>
                <a:off x="5151598" y="6068362"/>
                <a:ext cx="2808000" cy="30960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1400" dirty="0" smtClean="0">
                    <a:effectLst>
                      <a:outerShdw blurRad="38100" dist="38100" dir="2700000" algn="tl">
                        <a:srgbClr val="000000">
                          <a:alpha val="43137"/>
                        </a:srgbClr>
                      </a:outerShdw>
                    </a:effectLst>
                  </a:rPr>
                  <a:t>Imatge de 386  </a:t>
                </a:r>
                <a:r>
                  <a:rPr lang="ca-ES" sz="1400" dirty="0">
                    <a:effectLst>
                      <a:outerShdw blurRad="38100" dist="38100" dir="2700000" algn="tl">
                        <a:srgbClr val="000000">
                          <a:alpha val="43137"/>
                        </a:srgbClr>
                      </a:outerShdw>
                    </a:effectLst>
                  </a:rPr>
                  <a:t>× </a:t>
                </a:r>
                <a:r>
                  <a:rPr lang="ca-ES" sz="1400" dirty="0" smtClean="0">
                    <a:effectLst>
                      <a:outerShdw blurRad="38100" dist="38100" dir="2700000" algn="tl">
                        <a:srgbClr val="000000">
                          <a:alpha val="43137"/>
                        </a:srgbClr>
                      </a:outerShdw>
                    </a:effectLst>
                  </a:rPr>
                  <a:t> 546 </a:t>
                </a:r>
                <a:r>
                  <a:rPr lang="ca-ES" sz="1400" dirty="0" err="1" smtClean="0">
                    <a:effectLst>
                      <a:outerShdw blurRad="38100" dist="38100" dir="2700000" algn="tl">
                        <a:srgbClr val="000000">
                          <a:alpha val="43137"/>
                        </a:srgbClr>
                      </a:outerShdw>
                    </a:effectLst>
                  </a:rPr>
                  <a:t>px</a:t>
                </a:r>
                <a:r>
                  <a:rPr lang="ca-ES" sz="1400" dirty="0" smtClean="0">
                    <a:effectLst>
                      <a:outerShdw blurRad="38100" dist="38100" dir="2700000" algn="tl">
                        <a:srgbClr val="000000">
                          <a:alpha val="43137"/>
                        </a:srgbClr>
                      </a:outerShdw>
                    </a:effectLst>
                  </a:rPr>
                  <a:t> a 300 ppp</a:t>
                </a:r>
                <a:endParaRPr lang="ca-ES" sz="1400" dirty="0">
                  <a:effectLst>
                    <a:outerShdw blurRad="38100" dist="38100" dir="2700000" algn="tl">
                      <a:srgbClr val="000000">
                        <a:alpha val="43137"/>
                      </a:srgbClr>
                    </a:outerShdw>
                  </a:effectLst>
                </a:endParaRPr>
              </a:p>
            </p:txBody>
          </p:sp>
        </p:grpSp>
      </p:grpSp>
    </p:spTree>
    <p:extLst>
      <p:ext uri="{BB962C8B-B14F-4D97-AF65-F5344CB8AC3E}">
        <p14:creationId xmlns:p14="http://schemas.microsoft.com/office/powerpoint/2010/main" val="223386365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grpSp>
        <p:nvGrpSpPr>
          <p:cNvPr id="4" name="Agrupa 3"/>
          <p:cNvGrpSpPr/>
          <p:nvPr/>
        </p:nvGrpSpPr>
        <p:grpSpPr>
          <a:xfrm>
            <a:off x="474411" y="982904"/>
            <a:ext cx="4063492" cy="5714286"/>
            <a:chOff x="474411" y="982904"/>
            <a:chExt cx="4063492" cy="5714286"/>
          </a:xfrm>
        </p:grpSpPr>
        <p:pic>
          <p:nvPicPr>
            <p:cNvPr id="7" name="Imatge 6">
              <a:hlinkClick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4411" y="982904"/>
              <a:ext cx="4063492" cy="5714286"/>
            </a:xfrm>
            <a:prstGeom prst="rect">
              <a:avLst/>
            </a:prstGeom>
            <a:ln>
              <a:noFill/>
            </a:ln>
            <a:effectLst>
              <a:outerShdw blurRad="292100" dist="139700" dir="2700000" algn="tl" rotWithShape="0">
                <a:srgbClr val="333333">
                  <a:alpha val="65000"/>
                </a:srgbClr>
              </a:outerShdw>
            </a:effectLst>
          </p:spPr>
        </p:pic>
        <p:sp>
          <p:nvSpPr>
            <p:cNvPr id="6" name="QuadreDeText 5"/>
            <p:cNvSpPr txBox="1"/>
            <p:nvPr/>
          </p:nvSpPr>
          <p:spPr>
            <a:xfrm>
              <a:off x="474411" y="982904"/>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72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112,87 × </a:t>
              </a:r>
              <a:r>
                <a:rPr lang="ca-ES" sz="1500" dirty="0" smtClean="0">
                  <a:effectLst>
                    <a:outerShdw blurRad="38100" dist="38100" dir="2700000" algn="tl">
                      <a:srgbClr val="000000">
                        <a:alpha val="43137"/>
                      </a:srgbClr>
                    </a:outerShdw>
                  </a:effectLst>
                </a:rPr>
                <a:t>158,73 mm</a:t>
              </a:r>
              <a:endParaRPr lang="ca-ES" sz="1500" dirty="0">
                <a:effectLst>
                  <a:outerShdw blurRad="38100" dist="38100" dir="2700000" algn="tl">
                    <a:srgbClr val="000000">
                      <a:alpha val="43137"/>
                    </a:srgbClr>
                  </a:outerShdw>
                </a:effectLst>
              </a:endParaRPr>
            </a:p>
          </p:txBody>
        </p:sp>
      </p:grpSp>
      <p:grpSp>
        <p:nvGrpSpPr>
          <p:cNvPr id="2" name="Agrupa 1"/>
          <p:cNvGrpSpPr/>
          <p:nvPr/>
        </p:nvGrpSpPr>
        <p:grpSpPr>
          <a:xfrm>
            <a:off x="5184172" y="982904"/>
            <a:ext cx="3420000" cy="3238454"/>
            <a:chOff x="5184172" y="982904"/>
            <a:chExt cx="3420000" cy="3238454"/>
          </a:xfrm>
        </p:grpSpPr>
        <p:pic>
          <p:nvPicPr>
            <p:cNvPr id="8" name="Imatge 7">
              <a:hlinkClick r:id="rId6" action="ppaction://hlinksldjump"/>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84172" y="982904"/>
              <a:ext cx="1950559" cy="2742973"/>
            </a:xfrm>
            <a:prstGeom prst="rect">
              <a:avLst/>
            </a:prstGeom>
            <a:ln>
              <a:noFill/>
            </a:ln>
            <a:effectLst>
              <a:outerShdw blurRad="292100" dist="139700" dir="2700000" algn="tl" rotWithShape="0">
                <a:srgbClr val="333333">
                  <a:alpha val="65000"/>
                </a:srgbClr>
              </a:outerShdw>
            </a:effectLst>
          </p:spPr>
        </p:pic>
        <p:sp>
          <p:nvSpPr>
            <p:cNvPr id="10" name="QuadreDeText 9"/>
            <p:cNvSpPr txBox="1"/>
            <p:nvPr/>
          </p:nvSpPr>
          <p:spPr>
            <a:xfrm>
              <a:off x="5184172" y="3667360"/>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150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54,18 × 76,19 </a:t>
              </a:r>
              <a:r>
                <a:rPr lang="ca-ES" sz="1500" dirty="0" smtClean="0">
                  <a:effectLst>
                    <a:outerShdw blurRad="38100" dist="38100" dir="2700000" algn="tl">
                      <a:srgbClr val="000000">
                        <a:alpha val="43137"/>
                      </a:srgbClr>
                    </a:outerShdw>
                  </a:effectLst>
                </a:rPr>
                <a:t>mm</a:t>
              </a:r>
              <a:endParaRPr lang="ca-ES" sz="1500" dirty="0">
                <a:effectLst>
                  <a:outerShdw blurRad="38100" dist="38100" dir="2700000" algn="tl">
                    <a:srgbClr val="000000">
                      <a:alpha val="43137"/>
                    </a:srgbClr>
                  </a:outerShdw>
                </a:effectLst>
              </a:endParaRPr>
            </a:p>
          </p:txBody>
        </p:sp>
      </p:grpSp>
      <p:grpSp>
        <p:nvGrpSpPr>
          <p:cNvPr id="3" name="Agrupa 2"/>
          <p:cNvGrpSpPr/>
          <p:nvPr/>
        </p:nvGrpSpPr>
        <p:grpSpPr>
          <a:xfrm>
            <a:off x="5184172" y="4723461"/>
            <a:ext cx="3420000" cy="1932537"/>
            <a:chOff x="5184172" y="4723461"/>
            <a:chExt cx="3420000" cy="1932537"/>
          </a:xfrm>
        </p:grpSpPr>
        <p:pic>
          <p:nvPicPr>
            <p:cNvPr id="9" name="Imatge 8">
              <a:hlinkClick r:id="rId8" action="ppaction://hlinksldjump"/>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84172" y="4723461"/>
              <a:ext cx="975362" cy="1371603"/>
            </a:xfrm>
            <a:prstGeom prst="rect">
              <a:avLst/>
            </a:prstGeom>
            <a:ln>
              <a:noFill/>
            </a:ln>
            <a:effectLst>
              <a:outerShdw blurRad="292100" dist="139700" dir="2700000" algn="tl" rotWithShape="0">
                <a:srgbClr val="333333">
                  <a:alpha val="65000"/>
                </a:srgbClr>
              </a:outerShdw>
            </a:effectLst>
          </p:spPr>
        </p:pic>
        <p:sp>
          <p:nvSpPr>
            <p:cNvPr id="11" name="QuadreDeText 10"/>
            <p:cNvSpPr txBox="1"/>
            <p:nvPr/>
          </p:nvSpPr>
          <p:spPr>
            <a:xfrm>
              <a:off x="5184172" y="6102000"/>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300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27,09 × 38,10 </a:t>
              </a:r>
              <a:r>
                <a:rPr lang="ca-ES" sz="1500" dirty="0" smtClean="0">
                  <a:effectLst>
                    <a:outerShdw blurRad="38100" dist="38100" dir="2700000" algn="tl">
                      <a:srgbClr val="000000">
                        <a:alpha val="43137"/>
                      </a:srgbClr>
                    </a:outerShdw>
                  </a:effectLst>
                </a:rPr>
                <a:t>mm</a:t>
              </a:r>
              <a:endParaRPr lang="ca-ES" sz="1500" dirty="0">
                <a:effectLst>
                  <a:outerShdw blurRad="38100" dist="38100" dir="2700000" algn="tl">
                    <a:srgbClr val="000000">
                      <a:alpha val="43137"/>
                    </a:srgbClr>
                  </a:outerShdw>
                </a:effectLst>
              </a:endParaRPr>
            </a:p>
          </p:txBody>
        </p:sp>
      </p:grpSp>
      <p:sp>
        <p:nvSpPr>
          <p:cNvPr id="13"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4"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83871333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grpSp>
        <p:nvGrpSpPr>
          <p:cNvPr id="4" name="Agrupa 3"/>
          <p:cNvGrpSpPr/>
          <p:nvPr/>
        </p:nvGrpSpPr>
        <p:grpSpPr>
          <a:xfrm>
            <a:off x="474411" y="982904"/>
            <a:ext cx="4063492" cy="5714286"/>
            <a:chOff x="474411" y="982904"/>
            <a:chExt cx="4063492" cy="5714286"/>
          </a:xfrm>
        </p:grpSpPr>
        <p:pic>
          <p:nvPicPr>
            <p:cNvPr id="7" name="Imatge 6">
              <a:hlinkClick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4411" y="982904"/>
              <a:ext cx="4063492" cy="5714286"/>
            </a:xfrm>
            <a:prstGeom prst="rect">
              <a:avLst/>
            </a:prstGeom>
            <a:ln>
              <a:noFill/>
            </a:ln>
            <a:effectLst>
              <a:outerShdw blurRad="292100" dist="139700" dir="2700000" algn="tl" rotWithShape="0">
                <a:srgbClr val="333333">
                  <a:alpha val="65000"/>
                </a:srgbClr>
              </a:outerShdw>
            </a:effectLst>
          </p:spPr>
        </p:pic>
        <p:sp>
          <p:nvSpPr>
            <p:cNvPr id="6" name="QuadreDeText 5"/>
            <p:cNvSpPr txBox="1"/>
            <p:nvPr/>
          </p:nvSpPr>
          <p:spPr>
            <a:xfrm>
              <a:off x="474411" y="982904"/>
              <a:ext cx="3575715"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72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112,87 × </a:t>
              </a:r>
              <a:r>
                <a:rPr lang="ca-ES" sz="1500" dirty="0" smtClean="0">
                  <a:effectLst>
                    <a:outerShdw blurRad="38100" dist="38100" dir="2700000" algn="tl">
                      <a:srgbClr val="000000">
                        <a:alpha val="43137"/>
                      </a:srgbClr>
                    </a:outerShdw>
                  </a:effectLst>
                </a:rPr>
                <a:t>158,73 mm</a:t>
              </a:r>
              <a:endParaRPr lang="ca-ES" sz="1500" dirty="0">
                <a:effectLst>
                  <a:outerShdw blurRad="38100" dist="38100" dir="2700000" algn="tl">
                    <a:srgbClr val="000000">
                      <a:alpha val="43137"/>
                    </a:srgbClr>
                  </a:outerShdw>
                </a:effectLst>
              </a:endParaRPr>
            </a:p>
          </p:txBody>
        </p:sp>
      </p:grpSp>
      <p:sp>
        <p:nvSpPr>
          <p:cNvPr id="13" name="ToolTip 72">
            <a:hlinkClick r:id="rId4" action="ppaction://hlinksldjump"/>
          </p:cNvPr>
          <p:cNvSpPr txBox="1"/>
          <p:nvPr/>
        </p:nvSpPr>
        <p:spPr>
          <a:xfrm>
            <a:off x="4090832" y="4311792"/>
            <a:ext cx="4550504" cy="2031325"/>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La resolució de 72 ppp (o 96 per a pantalles de major definició) és idònia per a les imatges que s’han de mostrar a la web, en una presentació, o en qualsevol </a:t>
            </a:r>
            <a:r>
              <a:rPr lang="ca-ES" dirty="0" smtClean="0">
                <a:hlinkClick r:id="rId4" action="ppaction://hlinksldjump"/>
              </a:rPr>
              <a:t>altre</a:t>
            </a:r>
            <a:r>
              <a:rPr lang="ca-ES" dirty="0" smtClean="0"/>
              <a:t> aplicació d’ordinador. No és necessari usar majors resolucions ja que les pantalles, simplement, no poden mostrar-les.</a:t>
            </a:r>
            <a:endParaRPr lang="ca-ES" dirty="0"/>
          </a:p>
        </p:txBody>
      </p:sp>
      <p:sp>
        <p:nvSpPr>
          <p:cNvPr id="14"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5"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2" name="Imatge 1">
            <a:hlinkClick r:id="rId4"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72318" y="1073096"/>
            <a:ext cx="2496026" cy="2766951"/>
          </a:xfrm>
          <a:prstGeom prst="rect">
            <a:avLst/>
          </a:prstGeom>
        </p:spPr>
      </p:pic>
    </p:spTree>
    <p:extLst>
      <p:ext uri="{BB962C8B-B14F-4D97-AF65-F5344CB8AC3E}">
        <p14:creationId xmlns:p14="http://schemas.microsoft.com/office/powerpoint/2010/main" val="17154691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0"/>
            <a:ext cx="9144000" cy="1398588"/>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Dimensions de la imatge en píxels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5" name="Rectangle 4"/>
          <p:cNvSpPr/>
          <p:nvPr/>
        </p:nvSpPr>
        <p:spPr>
          <a:xfrm>
            <a:off x="360000" y="360000"/>
            <a:ext cx="576000" cy="576000"/>
          </a:xfrm>
          <a:prstGeom prst="rect">
            <a:avLst/>
          </a:prstGeom>
          <a:solidFill>
            <a:schemeClr val="accent1"/>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1</a:t>
            </a:r>
          </a:p>
        </p:txBody>
      </p:sp>
      <p:sp>
        <p:nvSpPr>
          <p:cNvPr id="6" name="QuadreDeText 5"/>
          <p:cNvSpPr txBox="1"/>
          <p:nvPr/>
        </p:nvSpPr>
        <p:spPr>
          <a:xfrm>
            <a:off x="71438" y="1536700"/>
            <a:ext cx="9001125" cy="646113"/>
          </a:xfrm>
          <a:prstGeom prst="rect">
            <a:avLst/>
          </a:prstGeom>
          <a:noFill/>
        </p:spPr>
        <p:txBody>
          <a:bodyPr>
            <a:spAutoFit/>
          </a:bodyPr>
          <a:lstStyle/>
          <a:p>
            <a:pPr marL="342900" indent="-342900" eaLnBrk="1" fontAlgn="auto" hangingPunct="1">
              <a:spcBef>
                <a:spcPts val="0"/>
              </a:spcBef>
              <a:spcAft>
                <a:spcPts val="0"/>
              </a:spcAft>
              <a:buFont typeface="Wingdings" panose="05000000000000000000" pitchFamily="2" charset="2"/>
              <a:buChar char="§"/>
              <a:defRPr/>
            </a:pPr>
            <a:r>
              <a:rPr lang="ca-ES" dirty="0">
                <a:solidFill>
                  <a:schemeClr val="bg1"/>
                </a:solidFill>
                <a:effectLst>
                  <a:outerShdw blurRad="38100" dist="38100" dir="2700000" algn="tl">
                    <a:srgbClr val="000000">
                      <a:alpha val="43137"/>
                    </a:srgbClr>
                  </a:outerShdw>
                </a:effectLst>
                <a:latin typeface="Aero Matics Light" panose="020B0303060101010101" pitchFamily="34" charset="0"/>
                <a:cs typeface="+mn-cs"/>
              </a:rPr>
              <a:t>La quantitat de punts o píxels que conformen una imatge ens indica la seva mida o dimensions. </a:t>
            </a:r>
          </a:p>
        </p:txBody>
      </p:sp>
      <p:sp>
        <p:nvSpPr>
          <p:cNvPr id="23" name="QuadreDeText 22"/>
          <p:cNvSpPr txBox="1"/>
          <p:nvPr/>
        </p:nvSpPr>
        <p:spPr>
          <a:xfrm>
            <a:off x="71438" y="5326063"/>
            <a:ext cx="9001125" cy="923925"/>
          </a:xfrm>
          <a:prstGeom prst="rect">
            <a:avLst/>
          </a:prstGeom>
          <a:noFill/>
        </p:spPr>
        <p:txBody>
          <a:bodyPr>
            <a:spAutoFit/>
          </a:bodyPr>
          <a:lstStyle>
            <a:defPPr>
              <a:defRPr lang="ca-ES"/>
            </a:defPPr>
            <a:lvl1pPr marL="342900" indent="-342900">
              <a:buFont typeface="Wingdings" panose="05000000000000000000" pitchFamily="2" charset="2"/>
              <a:buChar char="§"/>
              <a:defRPr>
                <a:solidFill>
                  <a:schemeClr val="bg1"/>
                </a:solidFill>
                <a:effectLst>
                  <a:outerShdw blurRad="38100" dist="38100" dir="2700000" algn="tl">
                    <a:srgbClr val="000000">
                      <a:alpha val="43137"/>
                    </a:srgbClr>
                  </a:outerShdw>
                </a:effectLst>
                <a:latin typeface="Aero Matics Light" panose="020B0303060101010101" pitchFamily="34" charset="0"/>
              </a:defRPr>
            </a:lvl1pPr>
          </a:lstStyle>
          <a:p>
            <a:pPr eaLnBrk="1" fontAlgn="auto" hangingPunct="1">
              <a:spcBef>
                <a:spcPts val="0"/>
              </a:spcBef>
              <a:spcAft>
                <a:spcPts val="0"/>
              </a:spcAft>
              <a:defRPr/>
            </a:pPr>
            <a:r>
              <a:rPr lang="ca-ES" dirty="0" smtClean="0">
                <a:cs typeface="+mn-cs"/>
              </a:rPr>
              <a:t>Aquesta propietat també es </a:t>
            </a:r>
            <a:r>
              <a:rPr lang="ca-ES" dirty="0">
                <a:cs typeface="+mn-cs"/>
              </a:rPr>
              <a:t>coneix </a:t>
            </a:r>
            <a:r>
              <a:rPr lang="ca-ES" dirty="0" smtClean="0">
                <a:cs typeface="+mn-cs"/>
              </a:rPr>
              <a:t>amb </a:t>
            </a:r>
            <a:r>
              <a:rPr lang="ca-ES" dirty="0">
                <a:cs typeface="+mn-cs"/>
              </a:rPr>
              <a:t>el nom de «definició</a:t>
            </a:r>
            <a:r>
              <a:rPr lang="ca-ES" dirty="0" smtClean="0">
                <a:cs typeface="+mn-cs"/>
              </a:rPr>
              <a:t>» i està directament relacionada tant amb la qualitat de la imatge com amb el «pes» o espai que ocuparà, ja sigui a la memòria o en un suport d’emmagatzematge.</a:t>
            </a:r>
            <a:r>
              <a:rPr lang="ca-ES" dirty="0">
                <a:cs typeface="+mn-cs"/>
              </a:rPr>
              <a:t> </a:t>
            </a:r>
            <a:r>
              <a:rPr lang="ca-ES" dirty="0" smtClean="0">
                <a:cs typeface="+mn-cs"/>
              </a:rPr>
              <a:t>A més píxels, més qualitat i arxius més grans.</a:t>
            </a:r>
            <a:endParaRPr lang="ca-ES" dirty="0">
              <a:cs typeface="+mn-cs"/>
            </a:endParaRPr>
          </a:p>
        </p:txBody>
      </p:sp>
      <p:grpSp>
        <p:nvGrpSpPr>
          <p:cNvPr id="48" name="Agrupa 11"/>
          <p:cNvGrpSpPr>
            <a:grpSpLocks/>
          </p:cNvGrpSpPr>
          <p:nvPr/>
        </p:nvGrpSpPr>
        <p:grpSpPr bwMode="auto">
          <a:xfrm>
            <a:off x="697684" y="4839295"/>
            <a:ext cx="3815591" cy="369293"/>
            <a:chOff x="697046" y="4883221"/>
            <a:chExt cx="3816000" cy="369332"/>
          </a:xfrm>
        </p:grpSpPr>
        <p:cxnSp>
          <p:nvCxnSpPr>
            <p:cNvPr id="58" name="Connector de fletxa recta 57"/>
            <p:cNvCxnSpPr/>
            <p:nvPr/>
          </p:nvCxnSpPr>
          <p:spPr>
            <a:xfrm>
              <a:off x="696275" y="4885801"/>
              <a:ext cx="3816759" cy="0"/>
            </a:xfrm>
            <a:prstGeom prst="straightConnector1">
              <a:avLst/>
            </a:prstGeom>
            <a:ln w="22225">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2143926" y="4883221"/>
              <a:ext cx="922240" cy="369332"/>
            </a:xfrm>
            <a:prstGeom prst="rect">
              <a:avLst/>
            </a:prstGeom>
            <a:noFill/>
          </p:spPr>
          <p:txBody>
            <a:bodyPr wrap="none">
              <a:spAutoFit/>
            </a:bodyPr>
            <a:lstStyle/>
            <a:p>
              <a:pPr algn="ctr" eaLnBrk="1" fontAlgn="auto" hangingPunct="1">
                <a:spcBef>
                  <a:spcPts val="0"/>
                </a:spcBef>
                <a:spcAft>
                  <a:spcPts val="0"/>
                </a:spcAft>
                <a:defRPr/>
              </a:pPr>
              <a:r>
                <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3500 </a:t>
              </a:r>
              <a:r>
                <a:rPr lang="ca-ES" dirty="0" err="1">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px</a:t>
              </a:r>
              <a:endPar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endParaRPr>
            </a:p>
          </p:txBody>
        </p:sp>
      </p:grpSp>
      <p:grpSp>
        <p:nvGrpSpPr>
          <p:cNvPr id="49" name="Agrupa 12"/>
          <p:cNvGrpSpPr>
            <a:grpSpLocks/>
          </p:cNvGrpSpPr>
          <p:nvPr/>
        </p:nvGrpSpPr>
        <p:grpSpPr bwMode="auto">
          <a:xfrm>
            <a:off x="4633538" y="4839295"/>
            <a:ext cx="3815591" cy="369293"/>
            <a:chOff x="4633321" y="4883221"/>
            <a:chExt cx="3816000" cy="369332"/>
          </a:xfrm>
        </p:grpSpPr>
        <p:cxnSp>
          <p:nvCxnSpPr>
            <p:cNvPr id="56" name="Connector de fletxa recta 55"/>
            <p:cNvCxnSpPr/>
            <p:nvPr/>
          </p:nvCxnSpPr>
          <p:spPr>
            <a:xfrm>
              <a:off x="4633696" y="4885801"/>
              <a:ext cx="3815171" cy="0"/>
            </a:xfrm>
            <a:prstGeom prst="straightConnector1">
              <a:avLst/>
            </a:prstGeom>
            <a:ln w="22225">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6138711" y="4883221"/>
              <a:ext cx="805220" cy="369332"/>
            </a:xfrm>
            <a:prstGeom prst="rect">
              <a:avLst/>
            </a:prstGeom>
            <a:noFill/>
          </p:spPr>
          <p:txBody>
            <a:bodyPr wrap="none">
              <a:spAutoFit/>
            </a:bodyPr>
            <a:lstStyle/>
            <a:p>
              <a:pPr algn="ctr" eaLnBrk="1" fontAlgn="auto" hangingPunct="1">
                <a:spcBef>
                  <a:spcPts val="0"/>
                </a:spcBef>
                <a:spcAft>
                  <a:spcPts val="0"/>
                </a:spcAft>
                <a:defRPr/>
              </a:pPr>
              <a:r>
                <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350 </a:t>
              </a:r>
              <a:r>
                <a:rPr lang="ca-ES" dirty="0" err="1">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px</a:t>
              </a:r>
              <a:endPar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endParaRPr>
            </a:p>
          </p:txBody>
        </p:sp>
      </p:grpSp>
      <p:grpSp>
        <p:nvGrpSpPr>
          <p:cNvPr id="50" name="Agrupa 17"/>
          <p:cNvGrpSpPr>
            <a:grpSpLocks/>
          </p:cNvGrpSpPr>
          <p:nvPr/>
        </p:nvGrpSpPr>
        <p:grpSpPr bwMode="auto">
          <a:xfrm>
            <a:off x="187325" y="2098675"/>
            <a:ext cx="369292" cy="2568755"/>
            <a:chOff x="186632" y="2142309"/>
            <a:chExt cx="369332" cy="2569028"/>
          </a:xfrm>
        </p:grpSpPr>
        <p:cxnSp>
          <p:nvCxnSpPr>
            <p:cNvPr id="54" name="Connector de fletxa recta 53"/>
            <p:cNvCxnSpPr/>
            <p:nvPr/>
          </p:nvCxnSpPr>
          <p:spPr>
            <a:xfrm>
              <a:off x="548621" y="2142309"/>
              <a:ext cx="0" cy="2568848"/>
            </a:xfrm>
            <a:prstGeom prst="straightConnector1">
              <a:avLst/>
            </a:prstGeom>
            <a:ln w="22225">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rot="16200000">
              <a:off x="-89822" y="3242157"/>
              <a:ext cx="922240" cy="369332"/>
            </a:xfrm>
            <a:prstGeom prst="rect">
              <a:avLst/>
            </a:prstGeom>
            <a:noFill/>
          </p:spPr>
          <p:txBody>
            <a:bodyPr wrap="none">
              <a:spAutoFit/>
            </a:bodyPr>
            <a:lstStyle/>
            <a:p>
              <a:pPr algn="ctr" eaLnBrk="1" fontAlgn="auto" hangingPunct="1">
                <a:spcBef>
                  <a:spcPts val="0"/>
                </a:spcBef>
                <a:spcAft>
                  <a:spcPts val="0"/>
                </a:spcAft>
                <a:defRPr/>
              </a:pPr>
              <a:r>
                <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2300 </a:t>
              </a:r>
              <a:r>
                <a:rPr lang="ca-ES" dirty="0" err="1">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px</a:t>
              </a:r>
              <a:endPar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endParaRPr>
            </a:p>
          </p:txBody>
        </p:sp>
      </p:grpSp>
      <p:grpSp>
        <p:nvGrpSpPr>
          <p:cNvPr id="51" name="Agrupa 20"/>
          <p:cNvGrpSpPr>
            <a:grpSpLocks/>
          </p:cNvGrpSpPr>
          <p:nvPr/>
        </p:nvGrpSpPr>
        <p:grpSpPr bwMode="auto">
          <a:xfrm>
            <a:off x="8603258" y="2098675"/>
            <a:ext cx="369292" cy="2568755"/>
            <a:chOff x="8603466" y="2142309"/>
            <a:chExt cx="369332" cy="2569028"/>
          </a:xfrm>
        </p:grpSpPr>
        <p:cxnSp>
          <p:nvCxnSpPr>
            <p:cNvPr id="52" name="Connector de fletxa recta 51"/>
            <p:cNvCxnSpPr/>
            <p:nvPr/>
          </p:nvCxnSpPr>
          <p:spPr>
            <a:xfrm>
              <a:off x="8625098" y="2142309"/>
              <a:ext cx="0" cy="2568848"/>
            </a:xfrm>
            <a:prstGeom prst="straightConnector1">
              <a:avLst/>
            </a:prstGeom>
            <a:ln w="22225">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rot="16200000">
              <a:off x="8385522" y="3242157"/>
              <a:ext cx="805220" cy="369332"/>
            </a:xfrm>
            <a:prstGeom prst="rect">
              <a:avLst/>
            </a:prstGeom>
            <a:noFill/>
          </p:spPr>
          <p:txBody>
            <a:bodyPr wrap="none">
              <a:spAutoFit/>
            </a:bodyPr>
            <a:lstStyle/>
            <a:p>
              <a:pPr algn="ctr" eaLnBrk="1" fontAlgn="auto" hangingPunct="1">
                <a:spcBef>
                  <a:spcPts val="0"/>
                </a:spcBef>
                <a:spcAft>
                  <a:spcPts val="0"/>
                </a:spcAft>
                <a:defRPr/>
              </a:pPr>
              <a:r>
                <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230 </a:t>
              </a:r>
              <a:r>
                <a:rPr lang="ca-ES" dirty="0" err="1">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rPr>
                <a:t>px</a:t>
              </a:r>
              <a:endParaRPr lang="ca-ES" dirty="0">
                <a:ln w="10160">
                  <a:solidFill>
                    <a:schemeClr val="bg1"/>
                  </a:solidFill>
                  <a:prstDash val="solid"/>
                </a:ln>
                <a:solidFill>
                  <a:schemeClr val="bg1"/>
                </a:solidFill>
                <a:effectLst>
                  <a:outerShdw blurRad="50800" dist="38100" dir="2700000" algn="tl" rotWithShape="0">
                    <a:prstClr val="black">
                      <a:alpha val="40000"/>
                    </a:prstClr>
                  </a:outerShdw>
                </a:effectLst>
                <a:latin typeface="+mn-lt"/>
                <a:cs typeface="+mn-cs"/>
              </a:endParaRPr>
            </a:p>
          </p:txBody>
        </p:sp>
      </p:grpSp>
      <p:grpSp>
        <p:nvGrpSpPr>
          <p:cNvPr id="13" name="Agrupa 12"/>
          <p:cNvGrpSpPr/>
          <p:nvPr/>
        </p:nvGrpSpPr>
        <p:grpSpPr>
          <a:xfrm>
            <a:off x="715102" y="2098674"/>
            <a:ext cx="3780000" cy="2592000"/>
            <a:chOff x="0" y="424546"/>
            <a:chExt cx="3600000" cy="2365715"/>
          </a:xfrm>
        </p:grpSpPr>
        <p:sp>
          <p:nvSpPr>
            <p:cNvPr id="12" name="Rectangle 11"/>
            <p:cNvSpPr/>
            <p:nvPr/>
          </p:nvSpPr>
          <p:spPr>
            <a:xfrm>
              <a:off x="0" y="424546"/>
              <a:ext cx="3600000" cy="23652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0" name="Imatg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24546"/>
              <a:ext cx="3600000" cy="2365715"/>
            </a:xfrm>
            <a:prstGeom prst="rect">
              <a:avLst/>
            </a:prstGeom>
          </p:spPr>
        </p:pic>
      </p:grpSp>
      <p:sp>
        <p:nvSpPr>
          <p:cNvPr id="44" name="QuadreDeText 23"/>
          <p:cNvSpPr txBox="1">
            <a:spLocks noChangeArrowheads="1"/>
          </p:cNvSpPr>
          <p:nvPr/>
        </p:nvSpPr>
        <p:spPr bwMode="auto">
          <a:xfrm>
            <a:off x="3353154" y="2179787"/>
            <a:ext cx="1123456" cy="276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1200" dirty="0"/>
              <a:t>(3500 x 2300)</a:t>
            </a:r>
          </a:p>
        </p:txBody>
      </p:sp>
      <p:grpSp>
        <p:nvGrpSpPr>
          <p:cNvPr id="15" name="Agrupa 14"/>
          <p:cNvGrpSpPr/>
          <p:nvPr/>
        </p:nvGrpSpPr>
        <p:grpSpPr>
          <a:xfrm>
            <a:off x="4659665" y="2098674"/>
            <a:ext cx="3780000" cy="2592000"/>
            <a:chOff x="5544000" y="424546"/>
            <a:chExt cx="3600000" cy="2365713"/>
          </a:xfrm>
        </p:grpSpPr>
        <p:sp>
          <p:nvSpPr>
            <p:cNvPr id="14" name="Rectangle 13"/>
            <p:cNvSpPr/>
            <p:nvPr/>
          </p:nvSpPr>
          <p:spPr>
            <a:xfrm>
              <a:off x="5544000" y="424546"/>
              <a:ext cx="3600000" cy="23652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1" name="Imatg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44000" y="424546"/>
              <a:ext cx="3600000" cy="2365713"/>
            </a:xfrm>
            <a:prstGeom prst="rect">
              <a:avLst/>
            </a:prstGeom>
          </p:spPr>
        </p:pic>
      </p:grpSp>
      <p:sp>
        <p:nvSpPr>
          <p:cNvPr id="45" name="QuadreDeText 24"/>
          <p:cNvSpPr txBox="1">
            <a:spLocks noChangeArrowheads="1"/>
          </p:cNvSpPr>
          <p:nvPr/>
        </p:nvSpPr>
        <p:spPr bwMode="auto">
          <a:xfrm>
            <a:off x="7309154" y="2179787"/>
            <a:ext cx="1123456" cy="276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1200" dirty="0"/>
              <a:t>(350 x 230)</a:t>
            </a:r>
          </a:p>
        </p:txBody>
      </p:sp>
      <p:sp>
        <p:nvSpPr>
          <p:cNvPr id="2" name="QuadreDeText 1"/>
          <p:cNvSpPr txBox="1"/>
          <p:nvPr/>
        </p:nvSpPr>
        <p:spPr>
          <a:xfrm>
            <a:off x="3630304" y="4609690"/>
            <a:ext cx="4462818" cy="2031325"/>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En aquesta presentació les dues imatges han estat forçades a una amplada de 10 cm amb independència dels seus píxels reals, i faran servir més o menys píxels de pantalla segons la resolució del subsistema de vídeo utilitzat. Per això la diferència de qualitat aparent no és tan gran com es podria esperar.</a:t>
            </a:r>
            <a:endParaRPr lang="ca-ES" dirty="0"/>
          </a:p>
        </p:txBody>
      </p:sp>
      <p:sp>
        <p:nvSpPr>
          <p:cNvPr id="27" name="Rectangle 26">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8" name="Rectangle 27">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091582927"/>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child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2500"/>
                                        <p:tgtEl>
                                          <p:spTgt spid="2"/>
                                        </p:tgtEl>
                                      </p:cBhvr>
                                    </p:animEffect>
                                    <p:set>
                                      <p:cBhvr>
                                        <p:cTn id="13" dur="1" fill="hold">
                                          <p:stCondLst>
                                            <p:cond delay="2499"/>
                                          </p:stCondLst>
                                        </p:cTn>
                                        <p:tgtEl>
                                          <p:spTgt spid="2"/>
                                        </p:tgtEl>
                                        <p:attrNameLst>
                                          <p:attrName>style.visibility</p:attrName>
                                        </p:attrNameLst>
                                      </p:cBhvr>
                                      <p:to>
                                        <p:strVal val="hidden"/>
                                      </p:to>
                                    </p:set>
                                  </p:childTnLst>
                                  <p:subTnLst>
                                    <p:set>
                                      <p:cBhvr override="childStyle">
                                        <p:cTn dur="1" fill="hold" display="0" masterRel="sameClick" afterEffect="1">
                                          <p:stCondLst>
                                            <p:cond evt="end" delay="0">
                                              <p:tn val="11"/>
                                            </p:cond>
                                          </p:stCondLst>
                                        </p:cTn>
                                        <p:tgtEl>
                                          <p:spTgt spid="2"/>
                                        </p:tgtEl>
                                        <p:attrNameLst>
                                          <p:attrName>style.visibility</p:attrName>
                                        </p:attrNameLst>
                                      </p:cBhvr>
                                      <p:to>
                                        <p:strVal val="hidden"/>
                                      </p:to>
                                    </p:set>
                                  </p:subTnLst>
                                </p:cTn>
                              </p:par>
                            </p:childTnLst>
                          </p:cTn>
                        </p:par>
                      </p:childTnLst>
                    </p:cTn>
                  </p:par>
                </p:childTnLst>
              </p:cTn>
              <p:nextCondLst>
                <p:cond evt="onClick" delay="0">
                  <p:tgtEl>
                    <p:spTgt spid="2"/>
                  </p:tgtEl>
                </p:cond>
              </p:nextCondLst>
            </p:seq>
          </p:childTnLst>
        </p:cTn>
      </p:par>
    </p:tnLst>
    <p:bldLst>
      <p:bldP spid="2" grpId="0" animBg="1"/>
      <p:bldP spid="2"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grpSp>
        <p:nvGrpSpPr>
          <p:cNvPr id="3" name="Agrupa 2"/>
          <p:cNvGrpSpPr/>
          <p:nvPr/>
        </p:nvGrpSpPr>
        <p:grpSpPr>
          <a:xfrm>
            <a:off x="5184172" y="4723461"/>
            <a:ext cx="3420000" cy="1932537"/>
            <a:chOff x="5184172" y="4723461"/>
            <a:chExt cx="3420000" cy="1932537"/>
          </a:xfrm>
        </p:grpSpPr>
        <p:pic>
          <p:nvPicPr>
            <p:cNvPr id="9" name="Imatg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4172" y="4723461"/>
              <a:ext cx="975362" cy="1371603"/>
            </a:xfrm>
            <a:prstGeom prst="rect">
              <a:avLst/>
            </a:prstGeom>
            <a:ln>
              <a:noFill/>
            </a:ln>
            <a:effectLst>
              <a:outerShdw blurRad="292100" dist="139700" dir="2700000" algn="tl" rotWithShape="0">
                <a:srgbClr val="333333">
                  <a:alpha val="65000"/>
                </a:srgbClr>
              </a:outerShdw>
            </a:effectLst>
          </p:spPr>
        </p:pic>
        <p:sp>
          <p:nvSpPr>
            <p:cNvPr id="11" name="QuadreDeText 10"/>
            <p:cNvSpPr txBox="1"/>
            <p:nvPr/>
          </p:nvSpPr>
          <p:spPr>
            <a:xfrm>
              <a:off x="5184172" y="6102000"/>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300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27,09 × 38,10 </a:t>
              </a:r>
              <a:r>
                <a:rPr lang="ca-ES" sz="1500" dirty="0" smtClean="0">
                  <a:effectLst>
                    <a:outerShdw blurRad="38100" dist="38100" dir="2700000" algn="tl">
                      <a:srgbClr val="000000">
                        <a:alpha val="43137"/>
                      </a:srgbClr>
                    </a:outerShdw>
                  </a:effectLst>
                </a:rPr>
                <a:t>mm</a:t>
              </a:r>
              <a:endParaRPr lang="ca-ES" sz="1500" dirty="0">
                <a:effectLst>
                  <a:outerShdw blurRad="38100" dist="38100" dir="2700000" algn="tl">
                    <a:srgbClr val="000000">
                      <a:alpha val="43137"/>
                    </a:srgbClr>
                  </a:outerShdw>
                </a:effectLst>
              </a:endParaRPr>
            </a:p>
          </p:txBody>
        </p:sp>
      </p:grpSp>
      <p:grpSp>
        <p:nvGrpSpPr>
          <p:cNvPr id="2" name="Agrupa 1"/>
          <p:cNvGrpSpPr/>
          <p:nvPr/>
        </p:nvGrpSpPr>
        <p:grpSpPr>
          <a:xfrm>
            <a:off x="5184172" y="982904"/>
            <a:ext cx="3420000" cy="3238454"/>
            <a:chOff x="5184172" y="982904"/>
            <a:chExt cx="3420000" cy="3238454"/>
          </a:xfrm>
        </p:grpSpPr>
        <p:pic>
          <p:nvPicPr>
            <p:cNvPr id="8" name="Imatge 7">
              <a:hlinkClick r:id="rId5" action="ppaction://hlinksldjump"/>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84172" y="982904"/>
              <a:ext cx="1950559" cy="2742973"/>
            </a:xfrm>
            <a:prstGeom prst="rect">
              <a:avLst/>
            </a:prstGeom>
            <a:ln>
              <a:noFill/>
            </a:ln>
            <a:effectLst>
              <a:outerShdw blurRad="292100" dist="139700" dir="2700000" algn="tl" rotWithShape="0">
                <a:srgbClr val="333333">
                  <a:alpha val="65000"/>
                </a:srgbClr>
              </a:outerShdw>
            </a:effectLst>
          </p:spPr>
        </p:pic>
        <p:sp>
          <p:nvSpPr>
            <p:cNvPr id="10" name="QuadreDeText 9"/>
            <p:cNvSpPr txBox="1"/>
            <p:nvPr/>
          </p:nvSpPr>
          <p:spPr>
            <a:xfrm>
              <a:off x="5184172" y="3667360"/>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150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54,18 × 76,19 </a:t>
              </a:r>
              <a:r>
                <a:rPr lang="ca-ES" sz="1500" dirty="0" smtClean="0">
                  <a:effectLst>
                    <a:outerShdw blurRad="38100" dist="38100" dir="2700000" algn="tl">
                      <a:srgbClr val="000000">
                        <a:alpha val="43137"/>
                      </a:srgbClr>
                    </a:outerShdw>
                  </a:effectLst>
                </a:rPr>
                <a:t>mm</a:t>
              </a:r>
              <a:endParaRPr lang="ca-ES" sz="1500" dirty="0">
                <a:effectLst>
                  <a:outerShdw blurRad="38100" dist="38100" dir="2700000" algn="tl">
                    <a:srgbClr val="000000">
                      <a:alpha val="43137"/>
                    </a:srgbClr>
                  </a:outerShdw>
                </a:effectLst>
              </a:endParaRPr>
            </a:p>
          </p:txBody>
        </p:sp>
      </p:grpSp>
      <p:pic>
        <p:nvPicPr>
          <p:cNvPr id="12" name="Imatge 11">
            <a:hlinkClick r:id="rId5" action="ppaction://hlinksldjump"/>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1399" y="1085888"/>
            <a:ext cx="4336696" cy="3329701"/>
          </a:xfrm>
          <a:prstGeom prst="rect">
            <a:avLst/>
          </a:prstGeom>
        </p:spPr>
      </p:pic>
      <p:sp>
        <p:nvSpPr>
          <p:cNvPr id="13" name="ToolTip 72">
            <a:hlinkClick r:id="rId5" action="ppaction://hlinksldjump"/>
          </p:cNvPr>
          <p:cNvSpPr txBox="1"/>
          <p:nvPr/>
        </p:nvSpPr>
        <p:spPr>
          <a:xfrm>
            <a:off x="685800" y="4624673"/>
            <a:ext cx="5775158" cy="1754326"/>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La resolució que permet el paper és molt més alta que la que permet la pantalla. Per a documents que han de ser impresos amb equips domèstics de qualitat mitjana o mitjana-alta, com ara impressores d’injecció de tinta i també impressores làser de tipus personal, són perfectament adequades resolucions entre 150 i 200 ppp.</a:t>
            </a:r>
            <a:endParaRPr lang="ca-ES" dirty="0"/>
          </a:p>
        </p:txBody>
      </p:sp>
      <p:sp>
        <p:nvSpPr>
          <p:cNvPr id="14"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5"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4788761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Resolució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grpSp>
        <p:nvGrpSpPr>
          <p:cNvPr id="3" name="Agrupa 2"/>
          <p:cNvGrpSpPr/>
          <p:nvPr/>
        </p:nvGrpSpPr>
        <p:grpSpPr>
          <a:xfrm>
            <a:off x="5184172" y="4723461"/>
            <a:ext cx="3420000" cy="1932537"/>
            <a:chOff x="5184172" y="4723461"/>
            <a:chExt cx="3420000" cy="1932537"/>
          </a:xfrm>
        </p:grpSpPr>
        <p:pic>
          <p:nvPicPr>
            <p:cNvPr id="9" name="Imatge 8">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4172" y="4723461"/>
              <a:ext cx="975362" cy="1371603"/>
            </a:xfrm>
            <a:prstGeom prst="rect">
              <a:avLst/>
            </a:prstGeom>
            <a:ln>
              <a:noFill/>
            </a:ln>
            <a:effectLst>
              <a:outerShdw blurRad="292100" dist="139700" dir="2700000" algn="tl" rotWithShape="0">
                <a:srgbClr val="333333">
                  <a:alpha val="65000"/>
                </a:srgbClr>
              </a:outerShdw>
            </a:effectLst>
          </p:spPr>
        </p:pic>
        <p:sp>
          <p:nvSpPr>
            <p:cNvPr id="11" name="QuadreDeText 10"/>
            <p:cNvSpPr txBox="1"/>
            <p:nvPr/>
          </p:nvSpPr>
          <p:spPr>
            <a:xfrm>
              <a:off x="5184172" y="6102000"/>
              <a:ext cx="3420000" cy="55399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ca-ES" sz="1500" dirty="0" smtClean="0">
                  <a:effectLst>
                    <a:outerShdw blurRad="38100" dist="38100" dir="2700000" algn="tl">
                      <a:srgbClr val="000000">
                        <a:alpha val="43137"/>
                      </a:srgbClr>
                    </a:outerShdw>
                  </a:effectLst>
                </a:rPr>
                <a:t>Imatge de 320 x 450 </a:t>
              </a:r>
              <a:r>
                <a:rPr lang="ca-ES" sz="1500" dirty="0" err="1" smtClean="0">
                  <a:effectLst>
                    <a:outerShdw blurRad="38100" dist="38100" dir="2700000" algn="tl">
                      <a:srgbClr val="000000">
                        <a:alpha val="43137"/>
                      </a:srgbClr>
                    </a:outerShdw>
                  </a:effectLst>
                </a:rPr>
                <a:t>px</a:t>
              </a:r>
              <a:r>
                <a:rPr lang="ca-ES" sz="1500" dirty="0" smtClean="0">
                  <a:effectLst>
                    <a:outerShdw blurRad="38100" dist="38100" dir="2700000" algn="tl">
                      <a:srgbClr val="000000">
                        <a:alpha val="43137"/>
                      </a:srgbClr>
                    </a:outerShdw>
                  </a:effectLst>
                </a:rPr>
                <a:t> a 300 ppp </a:t>
              </a:r>
              <a:endParaRPr lang="ca-ES" sz="1500" dirty="0">
                <a:effectLst>
                  <a:outerShdw blurRad="38100" dist="38100" dir="2700000" algn="tl">
                    <a:srgbClr val="000000">
                      <a:alpha val="43137"/>
                    </a:srgbClr>
                  </a:outerShdw>
                </a:effectLst>
              </a:endParaRPr>
            </a:p>
            <a:p>
              <a:r>
                <a:rPr lang="ca-ES" sz="1500" dirty="0" smtClean="0">
                  <a:effectLst>
                    <a:outerShdw blurRad="38100" dist="38100" dir="2700000" algn="tl">
                      <a:srgbClr val="000000">
                        <a:alpha val="43137"/>
                      </a:srgbClr>
                    </a:outerShdw>
                  </a:effectLst>
                </a:rPr>
                <a:t>Mida real en </a:t>
              </a:r>
              <a:r>
                <a:rPr lang="ca-ES" sz="1500" dirty="0">
                  <a:effectLst>
                    <a:outerShdw blurRad="38100" dist="38100" dir="2700000" algn="tl">
                      <a:srgbClr val="000000">
                        <a:alpha val="43137"/>
                      </a:srgbClr>
                    </a:outerShdw>
                  </a:effectLst>
                </a:rPr>
                <a:t>paper 27,09 × 38,10 </a:t>
              </a:r>
              <a:r>
                <a:rPr lang="ca-ES" sz="1500" dirty="0" smtClean="0">
                  <a:effectLst>
                    <a:outerShdw blurRad="38100" dist="38100" dir="2700000" algn="tl">
                      <a:srgbClr val="000000">
                        <a:alpha val="43137"/>
                      </a:srgbClr>
                    </a:outerShdw>
                  </a:effectLst>
                </a:rPr>
                <a:t>mm</a:t>
              </a:r>
              <a:endParaRPr lang="ca-ES" sz="1500" dirty="0">
                <a:effectLst>
                  <a:outerShdw blurRad="38100" dist="38100" dir="2700000" algn="tl">
                    <a:srgbClr val="000000">
                      <a:alpha val="43137"/>
                    </a:srgbClr>
                  </a:outerShdw>
                </a:effectLst>
              </a:endParaRPr>
            </a:p>
          </p:txBody>
        </p:sp>
      </p:grpSp>
      <p:sp>
        <p:nvSpPr>
          <p:cNvPr id="13" name="ToolTip 72">
            <a:hlinkClick r:id="rId3" action="ppaction://hlinksldjump"/>
          </p:cNvPr>
          <p:cNvSpPr txBox="1"/>
          <p:nvPr/>
        </p:nvSpPr>
        <p:spPr>
          <a:xfrm>
            <a:off x="468449" y="4808908"/>
            <a:ext cx="4186989" cy="1477328"/>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Per a treballs de qualitat que hagin de ser impresos en sistemes personals d’alta qualitat com impressores làser de gamma alta o en sistemes professionals s’utilitza una resolució estàndard de 300 ppp.</a:t>
            </a:r>
            <a:endParaRPr lang="ca-ES" dirty="0"/>
          </a:p>
        </p:txBody>
      </p:sp>
      <p:pic>
        <p:nvPicPr>
          <p:cNvPr id="16" name="Imatge 15">
            <a:hlinkClick r:id="rId3"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03948" y="940570"/>
            <a:ext cx="5955631" cy="3746633"/>
          </a:xfrm>
          <a:prstGeom prst="rect">
            <a:avLst/>
          </a:prstGeom>
          <a:ln>
            <a:noFill/>
          </a:ln>
          <a:effectLst>
            <a:outerShdw blurRad="292100" dist="139700" dir="2700000" algn="tl" rotWithShape="0">
              <a:srgbClr val="333333">
                <a:alpha val="65000"/>
              </a:srgbClr>
            </a:outerShdw>
          </a:effectLst>
        </p:spPr>
      </p:pic>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rId6" action="ppaction://hlinksldjump"/>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406876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rId3" action="ppaction://hlinksldjump"/>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6" name="Imatge 5">
            <a:hlinkHover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p:spPr>
      </p:pic>
      <p:pic>
        <p:nvPicPr>
          <p:cNvPr id="7" name="Imatge 6">
            <a:hlinkHover r:id="rId6" action="ppaction://hlinksldjump"/>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p:spPr>
      </p:pic>
      <p:pic>
        <p:nvPicPr>
          <p:cNvPr id="8" name="Imatge 7">
            <a:hlinkHover r:id="rId8" action="ppaction://hlinksldjump"/>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p:spPr>
      </p:pic>
      <p:pic>
        <p:nvPicPr>
          <p:cNvPr id="10" name="Imatge 9">
            <a:hlinkHover r:id="rId10" action="ppaction://hlinksldjump"/>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p:spPr>
      </p:pic>
      <p:pic>
        <p:nvPicPr>
          <p:cNvPr id="12" name="Imatge 11">
            <a:hlinkHover r:id="rId12" action="ppaction://hlinksldjump"/>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p:spPr>
      </p:pic>
      <p:sp>
        <p:nvSpPr>
          <p:cNvPr id="11" name="QuadreDeText 10"/>
          <p:cNvSpPr txBox="1"/>
          <p:nvPr/>
        </p:nvSpPr>
        <p:spPr>
          <a:xfrm>
            <a:off x="1425040" y="3667360"/>
            <a:ext cx="629392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a-ES" sz="2000" dirty="0" smtClean="0">
                <a:effectLst>
                  <a:outerShdw blurRad="38100" dist="38100" dir="2700000" algn="tl">
                    <a:srgbClr val="000000">
                      <a:alpha val="43137"/>
                    </a:srgbClr>
                  </a:outerShdw>
                </a:effectLst>
              </a:rPr>
              <a:t>Passa amb el ratolí per damunt la icona del format del qual vulguis conèixer les seves principals característiques.</a:t>
            </a:r>
            <a:endParaRPr lang="ca-ES"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16650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pic>
        <p:nvPicPr>
          <p:cNvPr id="6" name="Imatge 5">
            <a:hlinkHover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p:spPr>
      </p:pic>
      <p:pic>
        <p:nvPicPr>
          <p:cNvPr id="7" name="Imatge 6">
            <a:hlinkHover r:id="rId5" action="ppaction://hlinksldjump"/>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8" name="Imatge 7">
            <a:hlinkHover r:id="rId7" action="ppaction://hlinksldjump"/>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0" name="Imatge 9">
            <a:hlinkHover r:id="rId9" action="ppaction://hlinksldjump"/>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2" name="Imatge 11">
            <a:hlinkHover r:id="rId11" action="ppaction://hlinksldjump"/>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sp>
        <p:nvSpPr>
          <p:cNvPr id="3" name="2 Título" hidden="1"/>
          <p:cNvSpPr>
            <a:spLocks noGrp="1"/>
          </p:cNvSpPr>
          <p:nvPr>
            <p:ph type="title"/>
          </p:nvPr>
        </p:nvSpPr>
        <p:spPr/>
        <p:txBody>
          <a:bodyPr/>
          <a:lstStyle/>
          <a:p>
            <a:r>
              <a:rPr lang="es-ES" dirty="0" smtClean="0"/>
              <a:t>BMP</a:t>
            </a:r>
            <a:endParaRPr lang="es-ES" dirty="0"/>
          </a:p>
        </p:txBody>
      </p:sp>
      <p:sp>
        <p:nvSpPr>
          <p:cNvPr id="11" name="ToolTip 72"/>
          <p:cNvSpPr txBox="1"/>
          <p:nvPr/>
        </p:nvSpPr>
        <p:spPr>
          <a:xfrm>
            <a:off x="819397" y="3166850"/>
            <a:ext cx="7576458" cy="3441281"/>
          </a:xfrm>
          <a:prstGeom prst="rect">
            <a:avLst/>
          </a:prstGeom>
          <a:noFill/>
          <a:ln>
            <a:solidFill>
              <a:schemeClr val="tx1"/>
            </a:solidFill>
          </a:ln>
          <a:effectLst>
            <a:outerShdw blurRad="50800" dist="38100" dir="2700000" algn="tl" rotWithShape="0">
              <a:prstClr val="black">
                <a:alpha val="40000"/>
              </a:prstClr>
            </a:outerShdw>
          </a:effectLst>
        </p:spPr>
        <p:txBody>
          <a:bodyPr wrap="square" lIns="180000" tIns="180000" rIns="1548000" bIns="180000" rtlCol="0">
            <a:spAutoFit/>
          </a:bodyPr>
          <a:lstStyle/>
          <a:p>
            <a:pPr algn="just">
              <a:spcAft>
                <a:spcPts val="1200"/>
              </a:spcAft>
            </a:pPr>
            <a:r>
              <a:rPr lang="ca-ES" b="1" i="1" dirty="0"/>
              <a:t>BMP (Windows Bitmap Format)</a:t>
            </a:r>
            <a:r>
              <a:rPr lang="ca-ES" dirty="0"/>
              <a:t>. </a:t>
            </a:r>
            <a:endParaRPr lang="ca-ES" dirty="0" smtClean="0"/>
          </a:p>
          <a:p>
            <a:pPr algn="just">
              <a:spcAft>
                <a:spcPts val="1200"/>
              </a:spcAft>
            </a:pPr>
            <a:r>
              <a:rPr lang="ca-ES" dirty="0" smtClean="0"/>
              <a:t>Format </a:t>
            </a:r>
            <a:r>
              <a:rPr lang="ca-ES" dirty="0"/>
              <a:t>creat per Microsoft que permet </a:t>
            </a:r>
            <a:r>
              <a:rPr lang="ca-ES" dirty="0" smtClean="0"/>
              <a:t>força qualitat per a la representació de les imatges en pantalla però </a:t>
            </a:r>
            <a:r>
              <a:rPr lang="ca-ES" dirty="0"/>
              <a:t>que </a:t>
            </a:r>
            <a:r>
              <a:rPr lang="ca-ES" dirty="0" smtClean="0"/>
              <a:t>no </a:t>
            </a:r>
            <a:r>
              <a:rPr lang="ca-ES" dirty="0"/>
              <a:t>aporta cap informació per a la seva </a:t>
            </a:r>
            <a:r>
              <a:rPr lang="ca-ES" dirty="0" smtClean="0"/>
              <a:t>impressió. S'utilitza </a:t>
            </a:r>
            <a:r>
              <a:rPr lang="ca-ES" dirty="0"/>
              <a:t>per a imatges que s'imprimeixen amb qualitat normal, o bé per a les imatges de qualitat que només han d'aparèixer en </a:t>
            </a:r>
            <a:r>
              <a:rPr lang="ca-ES" dirty="0" smtClean="0"/>
              <a:t>pantalla. El format BMP no pateix pèrdues de qualitat i per tant resulta adient per guardar imatges que es vol manipular més tard. </a:t>
            </a:r>
          </a:p>
          <a:p>
            <a:pPr algn="just">
              <a:spcAft>
                <a:spcPts val="1200"/>
              </a:spcAft>
            </a:pPr>
            <a:r>
              <a:rPr lang="ca-ES" u="sng" dirty="0" smtClean="0"/>
              <a:t>Avantatge</a:t>
            </a:r>
            <a:r>
              <a:rPr lang="ca-ES" dirty="0" smtClean="0"/>
              <a:t>: Desa gran quantitat d'informació </a:t>
            </a:r>
            <a:r>
              <a:rPr lang="es-ES" dirty="0" smtClean="0"/>
              <a:t>de la imatge. </a:t>
            </a:r>
            <a:r>
              <a:rPr lang="ca-ES" u="sng" dirty="0" smtClean="0"/>
              <a:t>Inconvenient</a:t>
            </a:r>
            <a:r>
              <a:rPr lang="ca-ES" dirty="0" smtClean="0"/>
              <a:t>: Genera arxius de mida molt gran</a:t>
            </a:r>
            <a:r>
              <a:rPr lang="es-ES" dirty="0" smtClean="0"/>
              <a:t>.</a:t>
            </a:r>
            <a:endParaRPr lang="ca-ES" dirty="0"/>
          </a:p>
        </p:txBody>
      </p:sp>
      <p:pic>
        <p:nvPicPr>
          <p:cNvPr id="9" name="Imatge 8"/>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00000" y="3600000"/>
            <a:ext cx="1800000" cy="180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536762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6" name="Imatge 5">
            <a:hlinkHover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7" name="Imatge 6">
            <a:hlinkHover r:id="rId3" action="ppaction://hlinksldjump"/>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p:spPr>
      </p:pic>
      <p:pic>
        <p:nvPicPr>
          <p:cNvPr id="8" name="Imatge 7">
            <a:hlinkHover r:id="rId7" action="ppaction://hlinksldjump"/>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0" name="Imatge 9">
            <a:hlinkHover r:id="rId9" action="ppaction://hlinksldjump"/>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2" name="Imatge 11">
            <a:hlinkHover r:id="rId11" action="ppaction://hlinksldjump"/>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sp>
        <p:nvSpPr>
          <p:cNvPr id="4" name="3 Título" hidden="1"/>
          <p:cNvSpPr>
            <a:spLocks noGrp="1"/>
          </p:cNvSpPr>
          <p:nvPr>
            <p:ph type="title"/>
          </p:nvPr>
        </p:nvSpPr>
        <p:spPr/>
        <p:txBody>
          <a:bodyPr/>
          <a:lstStyle/>
          <a:p>
            <a:r>
              <a:rPr lang="es-ES" dirty="0" smtClean="0"/>
              <a:t>GIF</a:t>
            </a:r>
            <a:endParaRPr lang="es-ES" dirty="0"/>
          </a:p>
        </p:txBody>
      </p:sp>
      <p:sp>
        <p:nvSpPr>
          <p:cNvPr id="11" name="ToolTip 72"/>
          <p:cNvSpPr txBox="1"/>
          <p:nvPr/>
        </p:nvSpPr>
        <p:spPr>
          <a:xfrm>
            <a:off x="819397" y="3166850"/>
            <a:ext cx="7576458" cy="3441281"/>
          </a:xfrm>
          <a:prstGeom prst="rect">
            <a:avLst/>
          </a:prstGeom>
          <a:noFill/>
          <a:ln>
            <a:solidFill>
              <a:schemeClr val="tx1"/>
            </a:solidFill>
          </a:ln>
          <a:effectLst>
            <a:outerShdw blurRad="50800" dist="38100" dir="2700000" algn="tl" rotWithShape="0">
              <a:prstClr val="black">
                <a:alpha val="40000"/>
              </a:prstClr>
            </a:outerShdw>
          </a:effectLst>
        </p:spPr>
        <p:txBody>
          <a:bodyPr wrap="square" lIns="180000" tIns="180000" rIns="1548000" bIns="180000" rtlCol="0">
            <a:spAutoFit/>
          </a:bodyPr>
          <a:lstStyle/>
          <a:p>
            <a:pPr algn="just">
              <a:spcAft>
                <a:spcPts val="1200"/>
              </a:spcAft>
            </a:pPr>
            <a:r>
              <a:rPr lang="ca-ES" b="1" i="1" dirty="0"/>
              <a:t>GIF (Graphics Interchange Format)</a:t>
            </a:r>
            <a:r>
              <a:rPr lang="ca-ES" dirty="0"/>
              <a:t>. </a:t>
            </a:r>
            <a:endParaRPr lang="ca-ES" dirty="0" smtClean="0"/>
          </a:p>
          <a:p>
            <a:pPr algn="just">
              <a:spcAft>
                <a:spcPts val="1200"/>
              </a:spcAft>
            </a:pPr>
            <a:r>
              <a:rPr lang="ca-ES" dirty="0" smtClean="0"/>
              <a:t>Molt emprat a la </a:t>
            </a:r>
            <a:r>
              <a:rPr lang="ca-ES" dirty="0"/>
              <a:t>Web pel </a:t>
            </a:r>
            <a:r>
              <a:rPr lang="ca-ES" dirty="0" smtClean="0"/>
              <a:t>poc pes dels arxius i per la possibilitat de fer petites animacions. S‘usa per </a:t>
            </a:r>
            <a:r>
              <a:rPr lang="ca-ES" dirty="0"/>
              <a:t>a imatges amb una profunditat de color de fins a 8 bits (256 colors), i utilitza un </a:t>
            </a:r>
            <a:r>
              <a:rPr lang="ca-ES" dirty="0" smtClean="0"/>
              <a:t>algorisme </a:t>
            </a:r>
            <a:r>
              <a:rPr lang="ca-ES" dirty="0"/>
              <a:t>de compressió anomenat </a:t>
            </a:r>
            <a:r>
              <a:rPr lang="ca-ES" dirty="0" smtClean="0"/>
              <a:t>LZW que </a:t>
            </a:r>
            <a:r>
              <a:rPr lang="ca-ES" dirty="0"/>
              <a:t>no perd informació, és a dir, </a:t>
            </a:r>
            <a:r>
              <a:rPr lang="ca-ES" dirty="0" smtClean="0"/>
              <a:t>que </a:t>
            </a:r>
            <a:r>
              <a:rPr lang="ca-ES" dirty="0"/>
              <a:t>un cop descomprimida la imatge, conserva la mateixa informació que quan es va comprimir. </a:t>
            </a:r>
            <a:endParaRPr lang="ca-ES" dirty="0" smtClean="0"/>
          </a:p>
          <a:p>
            <a:r>
              <a:rPr lang="ca-ES" u="sng" dirty="0" smtClean="0"/>
              <a:t>Avantatge</a:t>
            </a:r>
            <a:r>
              <a:rPr lang="es-ES" dirty="0" smtClean="0"/>
              <a:t>: I</a:t>
            </a:r>
            <a:r>
              <a:rPr lang="ca-ES" dirty="0" smtClean="0"/>
              <a:t>doni</a:t>
            </a:r>
            <a:r>
              <a:rPr lang="es-ES" dirty="0" smtClean="0"/>
              <a:t> per </a:t>
            </a:r>
            <a:r>
              <a:rPr lang="es-ES" dirty="0"/>
              <a:t>publicar </a:t>
            </a:r>
            <a:r>
              <a:rPr lang="ca-ES" dirty="0" smtClean="0"/>
              <a:t>dibuixos</a:t>
            </a:r>
            <a:r>
              <a:rPr lang="es-ES" dirty="0" smtClean="0"/>
              <a:t> i </a:t>
            </a:r>
            <a:r>
              <a:rPr lang="ca-ES" dirty="0" smtClean="0"/>
              <a:t>animacions</a:t>
            </a:r>
            <a:r>
              <a:rPr lang="es-ES" dirty="0" smtClean="0"/>
              <a:t> a </a:t>
            </a:r>
            <a:r>
              <a:rPr lang="es-ES" dirty="0"/>
              <a:t>la web.</a:t>
            </a:r>
          </a:p>
          <a:p>
            <a:r>
              <a:rPr lang="ca-ES" u="sng" dirty="0" smtClean="0"/>
              <a:t>Inconvenient</a:t>
            </a:r>
            <a:r>
              <a:rPr lang="es-ES" dirty="0" smtClean="0"/>
              <a:t>: </a:t>
            </a:r>
            <a:r>
              <a:rPr lang="es-ES" dirty="0"/>
              <a:t>No </a:t>
            </a:r>
            <a:r>
              <a:rPr lang="ca-ES" dirty="0" smtClean="0"/>
              <a:t>és</a:t>
            </a:r>
            <a:r>
              <a:rPr lang="es-ES" dirty="0" smtClean="0"/>
              <a:t> </a:t>
            </a:r>
            <a:r>
              <a:rPr lang="es-ES" dirty="0" err="1" smtClean="0"/>
              <a:t>recomenable</a:t>
            </a:r>
            <a:r>
              <a:rPr lang="es-ES" dirty="0" smtClean="0"/>
              <a:t> per a </a:t>
            </a:r>
            <a:r>
              <a:rPr lang="ca-ES" dirty="0" smtClean="0"/>
              <a:t>fotografies ja que el color real necessita molt més de 256 colors.</a:t>
            </a:r>
            <a:endParaRPr lang="ca-ES" dirty="0"/>
          </a:p>
        </p:txBody>
      </p:sp>
      <p:pic>
        <p:nvPicPr>
          <p:cNvPr id="2" name="Imatge 1"/>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00002" y="3600002"/>
            <a:ext cx="1692000" cy="17052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80164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6" name="Imatge 5">
            <a:hlinkHover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7" name="Imatge 6">
            <a:hlinkHover r:id="rId6" action="ppaction://hlinksldjump"/>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8" name="Imatge 7">
            <a:hlinkHover r:id="rId3" action="ppaction://hlinksldjump"/>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p:spPr>
      </p:pic>
      <p:pic>
        <p:nvPicPr>
          <p:cNvPr id="10" name="Imatge 9">
            <a:hlinkHover r:id="rId9" action="ppaction://hlinksldjump"/>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2" name="Imatge 11">
            <a:hlinkHover r:id="rId11" action="ppaction://hlinksldjump"/>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sp>
        <p:nvSpPr>
          <p:cNvPr id="2" name="1 Título" hidden="1"/>
          <p:cNvSpPr>
            <a:spLocks noGrp="1"/>
          </p:cNvSpPr>
          <p:nvPr>
            <p:ph type="title"/>
          </p:nvPr>
        </p:nvSpPr>
        <p:spPr/>
        <p:txBody>
          <a:bodyPr/>
          <a:lstStyle/>
          <a:p>
            <a:r>
              <a:rPr lang="es-ES" dirty="0" smtClean="0"/>
              <a:t>JPG</a:t>
            </a:r>
            <a:endParaRPr lang="es-ES" dirty="0"/>
          </a:p>
        </p:txBody>
      </p:sp>
      <p:sp>
        <p:nvSpPr>
          <p:cNvPr id="13" name="ToolTip 72"/>
          <p:cNvSpPr txBox="1"/>
          <p:nvPr/>
        </p:nvSpPr>
        <p:spPr>
          <a:xfrm>
            <a:off x="819397" y="3166850"/>
            <a:ext cx="7576458" cy="3441281"/>
          </a:xfrm>
          <a:prstGeom prst="rect">
            <a:avLst/>
          </a:prstGeom>
          <a:noFill/>
          <a:ln>
            <a:solidFill>
              <a:schemeClr val="tx1"/>
            </a:solidFill>
          </a:ln>
          <a:effectLst>
            <a:outerShdw blurRad="50800" dist="38100" dir="2700000" algn="tl" rotWithShape="0">
              <a:prstClr val="black">
                <a:alpha val="40000"/>
              </a:prstClr>
            </a:outerShdw>
          </a:effectLst>
        </p:spPr>
        <p:txBody>
          <a:bodyPr wrap="square" lIns="180000" tIns="180000" rIns="1548000" bIns="180000" rtlCol="0">
            <a:spAutoFit/>
          </a:bodyPr>
          <a:lstStyle/>
          <a:p>
            <a:pPr algn="just">
              <a:spcAft>
                <a:spcPts val="1200"/>
              </a:spcAft>
            </a:pPr>
            <a:r>
              <a:rPr lang="ca-ES" b="1" i="1" dirty="0"/>
              <a:t>JPEG (Joints Photographic Experts Group)</a:t>
            </a:r>
            <a:r>
              <a:rPr lang="ca-ES" dirty="0"/>
              <a:t>. </a:t>
            </a:r>
            <a:endParaRPr lang="ca-ES" dirty="0" smtClean="0"/>
          </a:p>
          <a:p>
            <a:pPr algn="just">
              <a:spcAft>
                <a:spcPts val="1200"/>
              </a:spcAft>
            </a:pPr>
            <a:r>
              <a:rPr lang="ca-ES" dirty="0" smtClean="0"/>
              <a:t>Es </a:t>
            </a:r>
            <a:r>
              <a:rPr lang="ca-ES" dirty="0"/>
              <a:t>fa servir per a les imatges </a:t>
            </a:r>
            <a:r>
              <a:rPr lang="ca-ES" dirty="0" smtClean="0"/>
              <a:t>que </a:t>
            </a:r>
            <a:r>
              <a:rPr lang="ca-ES" dirty="0"/>
              <a:t>contenen moltes tonalitats, i </a:t>
            </a:r>
            <a:r>
              <a:rPr lang="ca-ES" dirty="0" smtClean="0"/>
              <a:t>degradats com les fotografies ja que suporta una </a:t>
            </a:r>
            <a:r>
              <a:rPr lang="ca-ES" dirty="0"/>
              <a:t>profunditat de color de 24 bits</a:t>
            </a:r>
            <a:r>
              <a:rPr lang="ca-ES" dirty="0" smtClean="0"/>
              <a:t>. Utilitza un algorisme de </a:t>
            </a:r>
            <a:r>
              <a:rPr lang="ca-ES" dirty="0"/>
              <a:t>compressió </a:t>
            </a:r>
            <a:r>
              <a:rPr lang="ca-ES" dirty="0" smtClean="0"/>
              <a:t>amb pèrdues molt eficaç però que no </a:t>
            </a:r>
            <a:r>
              <a:rPr lang="ca-ES" dirty="0"/>
              <a:t>dóna bons resultats amb imatges planes o de pes molt baix. </a:t>
            </a:r>
            <a:endParaRPr lang="ca-ES" dirty="0" smtClean="0"/>
          </a:p>
          <a:p>
            <a:pPr algn="just"/>
            <a:r>
              <a:rPr lang="ca-ES" u="sng" dirty="0" smtClean="0"/>
              <a:t>Avantatge</a:t>
            </a:r>
            <a:r>
              <a:rPr lang="ca-ES" dirty="0" smtClean="0"/>
              <a:t>: És utilitzat de forma habitual per les càmeres digitals i permet compressions importants amb poca pèrdua.</a:t>
            </a:r>
          </a:p>
          <a:p>
            <a:pPr algn="just"/>
            <a:r>
              <a:rPr lang="ca-ES" u="sng" dirty="0" smtClean="0"/>
              <a:t>Inconvenient</a:t>
            </a:r>
            <a:r>
              <a:rPr lang="ca-ES" dirty="0" smtClean="0"/>
              <a:t>: Cada vegada que s’obre i es guarda un arxiu es pot perdre qualitat. No és recomanable per arxivar originals.</a:t>
            </a:r>
            <a:endParaRPr lang="ca-ES" dirty="0"/>
          </a:p>
        </p:txBody>
      </p:sp>
      <p:pic>
        <p:nvPicPr>
          <p:cNvPr id="4" name="Imatge 3"/>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36000" y="3636000"/>
            <a:ext cx="1572678" cy="17156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65111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6" name="Imatge 5">
            <a:hlinkHover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7" name="Imatge 6">
            <a:hlinkClick r:id="rId6" action="ppaction://hlinksldjump"/>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8" name="Imatge 7">
            <a:hlinkHover r:id="rId8" action="ppaction://hlinksldjump"/>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0" name="Imatge 9">
            <a:hlinkHover r:id="rId3" action="ppaction://hlinksldjump"/>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p:spPr>
      </p:pic>
      <p:pic>
        <p:nvPicPr>
          <p:cNvPr id="12" name="Imatge 11">
            <a:hlinkHover r:id="rId11" action="ppaction://hlinksldjump"/>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sp>
        <p:nvSpPr>
          <p:cNvPr id="2" name="1 Título" hidden="1"/>
          <p:cNvSpPr>
            <a:spLocks noGrp="1"/>
          </p:cNvSpPr>
          <p:nvPr>
            <p:ph type="title"/>
          </p:nvPr>
        </p:nvSpPr>
        <p:spPr/>
        <p:txBody>
          <a:bodyPr/>
          <a:lstStyle/>
          <a:p>
            <a:r>
              <a:rPr lang="es-ES" dirty="0" smtClean="0"/>
              <a:t>PNG</a:t>
            </a:r>
            <a:endParaRPr lang="es-ES" dirty="0"/>
          </a:p>
        </p:txBody>
      </p:sp>
      <p:sp>
        <p:nvSpPr>
          <p:cNvPr id="11" name="ToolTip 72"/>
          <p:cNvSpPr txBox="1"/>
          <p:nvPr/>
        </p:nvSpPr>
        <p:spPr>
          <a:xfrm>
            <a:off x="819397" y="3166850"/>
            <a:ext cx="7576458" cy="3441281"/>
          </a:xfrm>
          <a:prstGeom prst="rect">
            <a:avLst/>
          </a:prstGeom>
          <a:noFill/>
          <a:ln>
            <a:solidFill>
              <a:schemeClr val="tx1"/>
            </a:solidFill>
          </a:ln>
          <a:effectLst>
            <a:outerShdw blurRad="50800" dist="38100" dir="2700000" algn="tl" rotWithShape="0">
              <a:prstClr val="black">
                <a:alpha val="40000"/>
              </a:prstClr>
            </a:outerShdw>
          </a:effectLst>
        </p:spPr>
        <p:txBody>
          <a:bodyPr wrap="square" lIns="180000" tIns="180000" rIns="1548000" bIns="180000" rtlCol="0">
            <a:spAutoFit/>
          </a:bodyPr>
          <a:lstStyle/>
          <a:p>
            <a:pPr algn="just">
              <a:spcAft>
                <a:spcPts val="1200"/>
              </a:spcAft>
            </a:pPr>
            <a:r>
              <a:rPr lang="ca-ES" b="1" i="1" dirty="0" smtClean="0"/>
              <a:t>PNG (Portable Network Graphic)</a:t>
            </a:r>
            <a:r>
              <a:rPr lang="ca-ES" dirty="0" smtClean="0"/>
              <a:t>. </a:t>
            </a:r>
          </a:p>
          <a:p>
            <a:pPr algn="just">
              <a:spcAft>
                <a:spcPts val="1200"/>
              </a:spcAft>
            </a:pPr>
            <a:r>
              <a:rPr lang="ca-ES" dirty="0" smtClean="0"/>
              <a:t>És un format de gràfics basat en un algorisme de compressió sense pèrdua desenvolupat per superar les limitacions del format GIF</a:t>
            </a:r>
            <a:r>
              <a:rPr lang="es-ES" dirty="0" smtClean="0"/>
              <a:t>. </a:t>
            </a:r>
            <a:r>
              <a:rPr lang="ca-ES" dirty="0" smtClean="0"/>
              <a:t>A més del</a:t>
            </a:r>
            <a:r>
              <a:rPr lang="es-ES" dirty="0" smtClean="0"/>
              <a:t> color </a:t>
            </a:r>
            <a:r>
              <a:rPr lang="ca-ES" dirty="0" smtClean="0"/>
              <a:t>indexat </a:t>
            </a:r>
            <a:r>
              <a:rPr lang="es-ES" dirty="0"/>
              <a:t>s</a:t>
            </a:r>
            <a:r>
              <a:rPr lang="es-ES" dirty="0" smtClean="0"/>
              <a:t>uporta color real </a:t>
            </a:r>
            <a:r>
              <a:rPr lang="ca-ES" dirty="0" smtClean="0"/>
              <a:t>fins</a:t>
            </a:r>
            <a:r>
              <a:rPr lang="es-ES" dirty="0" smtClean="0"/>
              <a:t> a 48 bits, escala </a:t>
            </a:r>
            <a:r>
              <a:rPr lang="ca-ES" dirty="0" smtClean="0"/>
              <a:t>de grisos fins a </a:t>
            </a:r>
            <a:r>
              <a:rPr lang="ca-ES" dirty="0"/>
              <a:t>65536 </a:t>
            </a:r>
            <a:r>
              <a:rPr lang="ca-ES" dirty="0" smtClean="0"/>
              <a:t>tons </a:t>
            </a:r>
            <a:r>
              <a:rPr lang="es-ES" dirty="0" smtClean="0"/>
              <a:t>i també </a:t>
            </a:r>
            <a:r>
              <a:rPr lang="ca-ES" dirty="0" smtClean="0"/>
              <a:t>transparències i semi transparències pròpies d’objectes translúcids.</a:t>
            </a:r>
            <a:endParaRPr lang="es-ES" dirty="0" smtClean="0"/>
          </a:p>
          <a:p>
            <a:pPr algn="just">
              <a:spcAft>
                <a:spcPts val="0"/>
              </a:spcAft>
            </a:pPr>
            <a:r>
              <a:rPr lang="ca-ES" u="sng" dirty="0" smtClean="0"/>
              <a:t>Avantatge</a:t>
            </a:r>
            <a:r>
              <a:rPr lang="ca-ES" dirty="0" smtClean="0"/>
              <a:t>: Combina les millors prestacions del JPG i del GIF amb un nivell de compressió un 10% superior a aquest últim.</a:t>
            </a:r>
            <a:endParaRPr lang="ca-ES" dirty="0"/>
          </a:p>
          <a:p>
            <a:pPr algn="just">
              <a:spcAft>
                <a:spcPts val="0"/>
              </a:spcAft>
            </a:pPr>
            <a:r>
              <a:rPr lang="ca-ES" u="sng" dirty="0" smtClean="0"/>
              <a:t>Inconvenient</a:t>
            </a:r>
            <a:r>
              <a:rPr lang="ca-ES" dirty="0" smtClean="0"/>
              <a:t>: No suporta el mode CMYK, per la qual cosa no és útil per a dissenys destinats a la impressió.</a:t>
            </a:r>
            <a:endParaRPr lang="ca-ES" dirty="0"/>
          </a:p>
        </p:txBody>
      </p:sp>
      <p:pic>
        <p:nvPicPr>
          <p:cNvPr id="3" name="Imatge 2"/>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00000" y="3600000"/>
            <a:ext cx="1679369" cy="16793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66103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27296"/>
            <a:ext cx="9144000"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Formats dels fitxers gràfics</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 action="ppaction://hlinkshowjump?jump=previousslide"/>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6" name="Imatge 5">
            <a:hlinkHover r:id="rId4" action="ppaction://hlinksldjump"/>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59787"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7" name="Imatge 6">
            <a:hlinkHover r:id="rId6" action="ppaction://hlinksldjump"/>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735894"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8" name="Imatge 7">
            <a:hlinkHover r:id="rId8" action="ppaction://hlinksldjump"/>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212001"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0" name="Imatge 9">
            <a:hlinkHover r:id="rId10" action="ppaction://hlinksldjump"/>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5688108" y="1858489"/>
            <a:ext cx="720000" cy="720000"/>
          </a:xfrm>
          <a:prstGeom prst="rect">
            <a:avLst/>
          </a:prstGeom>
          <a:ln>
            <a:noFill/>
          </a:ln>
          <a:effectLst>
            <a:outerShdw blurRad="292100" dist="139700" dir="2700000" algn="tl" rotWithShape="0">
              <a:srgbClr val="333333">
                <a:alpha val="65000"/>
              </a:srgbClr>
            </a:outerShdw>
          </a:effectLst>
          <a:scene3d>
            <a:camera prst="isometricOffAxis2Right"/>
            <a:lightRig rig="threePt" dir="t"/>
          </a:scene3d>
        </p:spPr>
      </p:pic>
      <p:pic>
        <p:nvPicPr>
          <p:cNvPr id="12" name="Imatge 11">
            <a:hlinkHover r:id="rId3" action="ppaction://hlinksldjump"/>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164214" y="1879271"/>
            <a:ext cx="720000" cy="720000"/>
          </a:xfrm>
          <a:prstGeom prst="rect">
            <a:avLst/>
          </a:prstGeom>
          <a:ln>
            <a:noFill/>
          </a:ln>
          <a:effectLst>
            <a:outerShdw blurRad="292100" dist="139700" dir="2700000" algn="tl" rotWithShape="0">
              <a:srgbClr val="333333">
                <a:alpha val="65000"/>
              </a:srgbClr>
            </a:outerShdw>
          </a:effectLst>
        </p:spPr>
      </p:pic>
      <p:sp>
        <p:nvSpPr>
          <p:cNvPr id="2" name="1 Título" hidden="1"/>
          <p:cNvSpPr>
            <a:spLocks noGrp="1"/>
          </p:cNvSpPr>
          <p:nvPr>
            <p:ph type="title"/>
          </p:nvPr>
        </p:nvSpPr>
        <p:spPr/>
        <p:txBody>
          <a:bodyPr/>
          <a:lstStyle/>
          <a:p>
            <a:r>
              <a:rPr lang="es-ES" dirty="0" smtClean="0"/>
              <a:t>TIF</a:t>
            </a:r>
            <a:endParaRPr lang="es-ES" dirty="0"/>
          </a:p>
        </p:txBody>
      </p:sp>
      <p:sp>
        <p:nvSpPr>
          <p:cNvPr id="11" name="ToolTip 72"/>
          <p:cNvSpPr txBox="1"/>
          <p:nvPr/>
        </p:nvSpPr>
        <p:spPr>
          <a:xfrm>
            <a:off x="819397" y="3166850"/>
            <a:ext cx="7576458" cy="3287393"/>
          </a:xfrm>
          <a:prstGeom prst="rect">
            <a:avLst/>
          </a:prstGeom>
          <a:noFill/>
          <a:ln>
            <a:solidFill>
              <a:schemeClr val="tx1"/>
            </a:solidFill>
          </a:ln>
          <a:effectLst>
            <a:outerShdw blurRad="50800" dist="38100" dir="2700000" algn="tl" rotWithShape="0">
              <a:prstClr val="black">
                <a:alpha val="40000"/>
              </a:prstClr>
            </a:outerShdw>
          </a:effectLst>
        </p:spPr>
        <p:txBody>
          <a:bodyPr wrap="square" lIns="180000" tIns="180000" rIns="1548000" bIns="180000" rtlCol="0">
            <a:spAutoFit/>
          </a:bodyPr>
          <a:lstStyle/>
          <a:p>
            <a:pPr algn="just">
              <a:spcAft>
                <a:spcPts val="1200"/>
              </a:spcAft>
            </a:pPr>
            <a:r>
              <a:rPr lang="ca-ES" b="1" i="1" dirty="0" smtClean="0"/>
              <a:t>TIFF (</a:t>
            </a:r>
            <a:r>
              <a:rPr lang="ca-ES" b="1" dirty="0" smtClean="0"/>
              <a:t>Tagged </a:t>
            </a:r>
            <a:r>
              <a:rPr lang="ca-ES" b="1" dirty="0"/>
              <a:t>Image File Format</a:t>
            </a:r>
            <a:r>
              <a:rPr lang="ca-ES" b="1" i="1" dirty="0" smtClean="0"/>
              <a:t>)</a:t>
            </a:r>
            <a:r>
              <a:rPr lang="ca-ES" dirty="0" smtClean="0"/>
              <a:t>. </a:t>
            </a:r>
          </a:p>
          <a:p>
            <a:pPr algn="just"/>
            <a:r>
              <a:rPr lang="ca-ES" dirty="0" smtClean="0"/>
              <a:t>És </a:t>
            </a:r>
            <a:r>
              <a:rPr lang="ca-ES" dirty="0"/>
              <a:t>un format de compressió per àrees que permet guardar les imatges amb la màxima qualitat, a més d'especificar paràmetres propis per a la impressió. És un dels formats que més espai ocupen, però també el millor </a:t>
            </a:r>
            <a:r>
              <a:rPr lang="ca-ES" dirty="0" smtClean="0"/>
              <a:t>per </a:t>
            </a:r>
            <a:r>
              <a:rPr lang="ca-ES" dirty="0"/>
              <a:t>a ser imprès. </a:t>
            </a:r>
            <a:endParaRPr lang="es-ES" dirty="0"/>
          </a:p>
          <a:p>
            <a:r>
              <a:rPr lang="ca-ES" dirty="0" smtClean="0"/>
              <a:t>Utilitza</a:t>
            </a:r>
            <a:r>
              <a:rPr lang="es-ES" dirty="0" smtClean="0"/>
              <a:t> </a:t>
            </a:r>
            <a:r>
              <a:rPr lang="ca-ES" dirty="0" smtClean="0"/>
              <a:t>qualsevol</a:t>
            </a:r>
            <a:r>
              <a:rPr lang="es-ES" dirty="0" smtClean="0"/>
              <a:t> profundidad </a:t>
            </a:r>
            <a:r>
              <a:rPr lang="es-ES" dirty="0"/>
              <a:t>de color de 1 a 32 </a:t>
            </a:r>
            <a:r>
              <a:rPr lang="es-ES" dirty="0" smtClean="0"/>
              <a:t>bits i </a:t>
            </a:r>
            <a:r>
              <a:rPr lang="ca-ES" dirty="0" smtClean="0"/>
              <a:t>admet tots els espais</a:t>
            </a:r>
            <a:r>
              <a:rPr lang="es-ES" dirty="0" smtClean="0"/>
              <a:t> de color.</a:t>
            </a:r>
            <a:endParaRPr lang="es-ES" dirty="0"/>
          </a:p>
          <a:p>
            <a:pPr algn="just"/>
            <a:endParaRPr lang="ca-ES" u="sng" dirty="0" smtClean="0"/>
          </a:p>
          <a:p>
            <a:pPr algn="just"/>
            <a:r>
              <a:rPr lang="ca-ES" u="sng" dirty="0" smtClean="0"/>
              <a:t>Avantatge</a:t>
            </a:r>
            <a:r>
              <a:rPr lang="ca-ES" dirty="0" smtClean="0"/>
              <a:t>: </a:t>
            </a:r>
            <a:r>
              <a:rPr lang="es-ES" dirty="0" smtClean="0"/>
              <a:t>És ideal per </a:t>
            </a:r>
            <a:r>
              <a:rPr lang="ca-ES" dirty="0" smtClean="0"/>
              <a:t>arxivar arxius originals.</a:t>
            </a:r>
          </a:p>
          <a:p>
            <a:pPr algn="just"/>
            <a:r>
              <a:rPr lang="ca-ES" u="sng" dirty="0" smtClean="0"/>
              <a:t>Inconvenient</a:t>
            </a:r>
            <a:r>
              <a:rPr lang="ca-ES" dirty="0" smtClean="0"/>
              <a:t>: Produeix fitxers molt grans.</a:t>
            </a:r>
            <a:endParaRPr lang="ca-ES" dirty="0"/>
          </a:p>
        </p:txBody>
      </p:sp>
      <p:pic>
        <p:nvPicPr>
          <p:cNvPr id="4" name="Imatge 3"/>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200000" y="3599999"/>
            <a:ext cx="1647361" cy="187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7431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p:cNvSpPr txBox="1">
            <a:spLocks/>
          </p:cNvSpPr>
          <p:nvPr/>
        </p:nvSpPr>
        <p:spPr>
          <a:xfrm>
            <a:off x="491344" y="-40985"/>
            <a:ext cx="8178245" cy="846161"/>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La imatge digital - esquema</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17" name="Enrera">
            <a:hlinkClick r:id="rId3" action="ppaction://hlinksldjump"/>
            <a:hlinkHover r:id="" action="ppaction://noaction" highlightClick="1"/>
          </p:cNvPr>
          <p:cNvSpPr/>
          <p:nvPr/>
        </p:nvSpPr>
        <p:spPr>
          <a:xfrm>
            <a:off x="0"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Endavant">
            <a:hlinkClick r:id="" action="ppaction://hlinkshowjump?jump=nextslide"/>
            <a:hlinkHover r:id="" action="ppaction://noaction" highlightClick="1"/>
          </p:cNvPr>
          <p:cNvSpPr/>
          <p:nvPr/>
        </p:nvSpPr>
        <p:spPr>
          <a:xfrm>
            <a:off x="8669589" y="0"/>
            <a:ext cx="47441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En resum"/>
          <p:cNvSpPr txBox="1"/>
          <p:nvPr/>
        </p:nvSpPr>
        <p:spPr>
          <a:xfrm>
            <a:off x="1425039" y="907555"/>
            <a:ext cx="6293922"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sz="3200" dirty="0" smtClean="0">
                <a:effectLst>
                  <a:outerShdw blurRad="38100" dist="38100" dir="2700000" algn="tl">
                    <a:srgbClr val="000000">
                      <a:alpha val="43137"/>
                    </a:srgbClr>
                  </a:outerShdw>
                </a:effectLst>
                <a:latin typeface="Aero Matics Light" panose="020B0303060101010101" pitchFamily="34" charset="0"/>
              </a:rPr>
              <a:t>En resum...</a:t>
            </a:r>
            <a:endParaRPr lang="ca-ES" sz="3200" dirty="0">
              <a:effectLst>
                <a:outerShdw blurRad="38100" dist="38100" dir="2700000" algn="tl">
                  <a:srgbClr val="000000">
                    <a:alpha val="43137"/>
                  </a:srgbClr>
                </a:outerShdw>
              </a:effectLst>
              <a:latin typeface="Aero Matics Light" panose="020B0303060101010101" pitchFamily="34" charset="0"/>
            </a:endParaRPr>
          </a:p>
        </p:txBody>
      </p:sp>
      <p:sp>
        <p:nvSpPr>
          <p:cNvPr id="2" name="Pes de l'arxiu"/>
          <p:cNvSpPr/>
          <p:nvPr/>
        </p:nvSpPr>
        <p:spPr>
          <a:xfrm rot="18000000">
            <a:off x="-3086778" y="3905101"/>
            <a:ext cx="3597260" cy="374571"/>
          </a:xfrm>
          <a:prstGeom prst="round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ca-ES" sz="1600" b="1" i="1" spc="100" dirty="0" smtClean="0">
                <a:effectLst>
                  <a:outerShdw blurRad="38100" dist="38100" dir="2700000" algn="tl">
                    <a:srgbClr val="000000">
                      <a:alpha val="43137"/>
                    </a:srgbClr>
                  </a:outerShdw>
                </a:effectLst>
                <a:latin typeface="Aero Matics Display" panose="020B0603060101010101" pitchFamily="34" charset="0"/>
              </a:rPr>
              <a:t>Pes de l’arxiu en memòria</a:t>
            </a:r>
            <a:endParaRPr lang="ca-ES" sz="1600" b="1" i="1" spc="100" dirty="0">
              <a:effectLst>
                <a:outerShdw blurRad="38100" dist="38100" dir="2700000" algn="tl">
                  <a:srgbClr val="000000">
                    <a:alpha val="43137"/>
                  </a:srgbClr>
                </a:outerShdw>
              </a:effectLst>
              <a:latin typeface="Aero Matics Display" panose="020B0603060101010101" pitchFamily="34" charset="0"/>
            </a:endParaRPr>
          </a:p>
        </p:txBody>
      </p:sp>
      <p:sp>
        <p:nvSpPr>
          <p:cNvPr id="8" name="Mida real"/>
          <p:cNvSpPr/>
          <p:nvPr/>
        </p:nvSpPr>
        <p:spPr>
          <a:xfrm rot="3600000" flipH="1">
            <a:off x="8590478" y="3905101"/>
            <a:ext cx="3597260" cy="374571"/>
          </a:xfrm>
          <a:prstGeom prst="round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ca-ES" sz="1600" b="1" i="1" spc="100" dirty="0">
                <a:effectLst>
                  <a:outerShdw blurRad="38100" dist="38100" dir="2700000" algn="tl">
                    <a:srgbClr val="000000">
                      <a:alpha val="43137"/>
                    </a:srgbClr>
                  </a:outerShdw>
                </a:effectLst>
                <a:latin typeface="Aero Matics Display" panose="020B0603060101010101" pitchFamily="34" charset="0"/>
              </a:rPr>
              <a:t>Mida real d’impressió</a:t>
            </a:r>
          </a:p>
        </p:txBody>
      </p:sp>
      <p:pic>
        <p:nvPicPr>
          <p:cNvPr id="3" name="Esq_Ini_0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17000" y="2504646"/>
            <a:ext cx="4310001" cy="3780000"/>
          </a:xfrm>
          <a:prstGeom prst="rect">
            <a:avLst/>
          </a:prstGeom>
        </p:spPr>
      </p:pic>
      <p:sp>
        <p:nvSpPr>
          <p:cNvPr id="10" name="Les imatges digitals"/>
          <p:cNvSpPr txBox="1"/>
          <p:nvPr/>
        </p:nvSpPr>
        <p:spPr>
          <a:xfrm>
            <a:off x="968991" y="907555"/>
            <a:ext cx="7206018" cy="83099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sz="2400" dirty="0" smtClean="0">
                <a:effectLst>
                  <a:outerShdw blurRad="38100" dist="38100" dir="2700000" algn="tl">
                    <a:srgbClr val="000000">
                      <a:alpha val="43137"/>
                    </a:srgbClr>
                  </a:outerShdw>
                </a:effectLst>
                <a:latin typeface="Aero Matics Light" panose="020B0303060101010101" pitchFamily="34" charset="0"/>
              </a:rPr>
              <a:t>Les imatges digitals del tipus mapa de bits en pantalla tenen tres propietats bàsiques.</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pic>
        <p:nvPicPr>
          <p:cNvPr id="6" name="Esq_Ini_0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15600" y="2505600"/>
            <a:ext cx="4310011" cy="3780000"/>
          </a:xfrm>
          <a:prstGeom prst="rect">
            <a:avLst/>
          </a:prstGeom>
        </p:spPr>
      </p:pic>
      <p:sp>
        <p:nvSpPr>
          <p:cNvPr id="13" name="És la quantitat de píxels"/>
          <p:cNvSpPr txBox="1"/>
          <p:nvPr/>
        </p:nvSpPr>
        <p:spPr>
          <a:xfrm>
            <a:off x="651832" y="907555"/>
            <a:ext cx="7840336" cy="167738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00"/>
              </a:spcAft>
            </a:pPr>
            <a:r>
              <a:rPr lang="ca-ES" sz="2600" b="1" dirty="0" smtClean="0">
                <a:effectLst>
                  <a:outerShdw blurRad="38100" dist="38100" dir="2700000" algn="tl">
                    <a:srgbClr val="000000">
                      <a:alpha val="43137"/>
                    </a:srgbClr>
                  </a:outerShdw>
                </a:effectLst>
                <a:latin typeface="Aero Matics Light" panose="020B0303060101010101" pitchFamily="34" charset="0"/>
              </a:rPr>
              <a:t>Dimensió en píxels</a:t>
            </a:r>
          </a:p>
          <a:p>
            <a:pPr algn="ctr"/>
            <a:r>
              <a:rPr lang="ca-ES" sz="2400" dirty="0" smtClean="0">
                <a:effectLst>
                  <a:outerShdw blurRad="38100" dist="38100" dir="2700000" algn="tl">
                    <a:srgbClr val="000000">
                      <a:alpha val="43137"/>
                    </a:srgbClr>
                  </a:outerShdw>
                </a:effectLst>
                <a:latin typeface="Aero Matics Light" panose="020B0303060101010101" pitchFamily="34" charset="0"/>
              </a:rPr>
              <a:t>És el número de píxels que formen la imatge tant en horitzontal com en vertical. Com major sigui la quantitat que n’hi hagi més informació n’hi haurà i de millor qualitat serà la imatge.</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pic>
        <p:nvPicPr>
          <p:cNvPr id="7" name="Esq_Ini_0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15600" y="2505599"/>
            <a:ext cx="4310018" cy="3780000"/>
          </a:xfrm>
          <a:prstGeom prst="rect">
            <a:avLst/>
          </a:prstGeom>
        </p:spPr>
      </p:pic>
      <p:sp>
        <p:nvSpPr>
          <p:cNvPr id="15" name="És el número de bits"/>
          <p:cNvSpPr txBox="1"/>
          <p:nvPr/>
        </p:nvSpPr>
        <p:spPr>
          <a:xfrm>
            <a:off x="651832" y="907555"/>
            <a:ext cx="7837546" cy="167738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00"/>
              </a:spcAft>
            </a:pPr>
            <a:r>
              <a:rPr lang="ca-ES" sz="2600" b="1" dirty="0" smtClean="0">
                <a:effectLst>
                  <a:outerShdw blurRad="38100" dist="38100" dir="2700000" algn="tl">
                    <a:srgbClr val="000000">
                      <a:alpha val="43137"/>
                    </a:srgbClr>
                  </a:outerShdw>
                </a:effectLst>
                <a:latin typeface="Aero Matics Light" panose="020B0303060101010101" pitchFamily="34" charset="0"/>
              </a:rPr>
              <a:t>Profunditat de color</a:t>
            </a:r>
          </a:p>
          <a:p>
            <a:pPr algn="ctr"/>
            <a:r>
              <a:rPr lang="ca-ES" sz="2400" dirty="0" smtClean="0">
                <a:effectLst>
                  <a:outerShdw blurRad="38100" dist="38100" dir="2700000" algn="tl">
                    <a:srgbClr val="000000">
                      <a:alpha val="43137"/>
                    </a:srgbClr>
                  </a:outerShdw>
                </a:effectLst>
                <a:latin typeface="Aero Matics Light" panose="020B0303060101010101" pitchFamily="34" charset="0"/>
              </a:rPr>
              <a:t>És el número de bits que cada píxel destina a guardar la informació de color. 24 bits pel color real, 8 bits pel color indexat o per l’escala de grisos, 2 bits pel monocrom, etc.</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pic>
        <p:nvPicPr>
          <p:cNvPr id="12" name="Esq_Ini_0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15600" y="2505600"/>
            <a:ext cx="4310015" cy="3780000"/>
          </a:xfrm>
          <a:prstGeom prst="rect">
            <a:avLst/>
          </a:prstGeom>
        </p:spPr>
      </p:pic>
      <p:sp>
        <p:nvSpPr>
          <p:cNvPr id="19" name="La resolució ens indica"/>
          <p:cNvSpPr txBox="1"/>
          <p:nvPr/>
        </p:nvSpPr>
        <p:spPr>
          <a:xfrm>
            <a:off x="177421" y="907555"/>
            <a:ext cx="8789158" cy="167738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00"/>
              </a:spcAft>
            </a:pPr>
            <a:r>
              <a:rPr lang="ca-ES" sz="2600" b="1" dirty="0" smtClean="0">
                <a:effectLst>
                  <a:outerShdw blurRad="38100" dist="38100" dir="2700000" algn="tl">
                    <a:srgbClr val="000000">
                      <a:alpha val="43137"/>
                    </a:srgbClr>
                  </a:outerShdw>
                </a:effectLst>
                <a:latin typeface="Aero Matics Light" panose="020B0303060101010101" pitchFamily="34" charset="0"/>
              </a:rPr>
              <a:t>Resolució</a:t>
            </a:r>
          </a:p>
          <a:p>
            <a:pPr algn="ctr"/>
            <a:r>
              <a:rPr lang="ca-ES" sz="2400" dirty="0" smtClean="0">
                <a:effectLst>
                  <a:outerShdw blurRad="38100" dist="38100" dir="2700000" algn="tl">
                    <a:srgbClr val="000000">
                      <a:alpha val="43137"/>
                    </a:srgbClr>
                  </a:outerShdw>
                </a:effectLst>
                <a:latin typeface="Aero Matics Light" panose="020B0303060101010101" pitchFamily="34" charset="0"/>
              </a:rPr>
              <a:t>Definim la resolució com la densitat dels píxels en la imatge, és a dir la quantitat de píxels que caben en una polsada (2,54 cm). 72 ppp és la resolució estàndard de pantalla i 300 ppp l’òptima per impressió.</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sp>
        <p:nvSpPr>
          <p:cNvPr id="4" name="Aquestes tres propietats"/>
          <p:cNvSpPr txBox="1"/>
          <p:nvPr/>
        </p:nvSpPr>
        <p:spPr>
          <a:xfrm>
            <a:off x="88711" y="907555"/>
            <a:ext cx="8966579" cy="830997"/>
          </a:xfrm>
          <a:prstGeom prst="rect">
            <a:avLst/>
          </a:prstGeom>
          <a:noFill/>
        </p:spPr>
        <p:txBody>
          <a:bodyPr wrap="square" rtlCol="0">
            <a:spAutoFit/>
          </a:bodyPr>
          <a:lstStyle/>
          <a:p>
            <a:pPr algn="ctr"/>
            <a:r>
              <a:rPr lang="ca-ES" sz="2400" dirty="0" smtClean="0">
                <a:effectLst>
                  <a:outerShdw blurRad="38100" dist="38100" dir="2700000" algn="tl">
                    <a:srgbClr val="000000">
                      <a:alpha val="43137"/>
                    </a:srgbClr>
                  </a:outerShdw>
                </a:effectLst>
                <a:latin typeface="Aero Matics Light" panose="020B0303060101010101" pitchFamily="34" charset="0"/>
              </a:rPr>
              <a:t>Aquestes tres propietats bàsiques s'interrelacionen entre elles i conjuntament determinen les característiques observables de la imatge.</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sp>
        <p:nvSpPr>
          <p:cNvPr id="9" name="Qualitat aparent"/>
          <p:cNvSpPr/>
          <p:nvPr/>
        </p:nvSpPr>
        <p:spPr>
          <a:xfrm>
            <a:off x="2773370" y="-560747"/>
            <a:ext cx="3597260" cy="374571"/>
          </a:xfrm>
          <a:prstGeom prst="round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ca-ES" sz="1600" b="1" i="1" spc="100" dirty="0" smtClean="0">
                <a:effectLst>
                  <a:outerShdw blurRad="38100" dist="38100" dir="2700000" algn="tl">
                    <a:srgbClr val="000000">
                      <a:alpha val="43137"/>
                    </a:srgbClr>
                  </a:outerShdw>
                </a:effectLst>
                <a:latin typeface="Aero Matics Display" panose="020B0603060101010101" pitchFamily="34" charset="0"/>
              </a:rPr>
              <a:t>Qualitat aparent </a:t>
            </a:r>
            <a:r>
              <a:rPr lang="ca-ES" sz="1600" b="1" i="1" spc="100" dirty="0">
                <a:effectLst>
                  <a:outerShdw blurRad="38100" dist="38100" dir="2700000" algn="tl">
                    <a:srgbClr val="000000">
                      <a:alpha val="43137"/>
                    </a:srgbClr>
                  </a:outerShdw>
                </a:effectLst>
                <a:latin typeface="Aero Matics Display" panose="020B0603060101010101" pitchFamily="34" charset="0"/>
              </a:rPr>
              <a:t>i nitidesa</a:t>
            </a:r>
          </a:p>
        </p:txBody>
      </p:sp>
      <p:pic>
        <p:nvPicPr>
          <p:cNvPr id="25" name="Imatge 2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15600" y="2505600"/>
            <a:ext cx="4310009" cy="3780000"/>
          </a:xfrm>
          <a:prstGeom prst="rect">
            <a:avLst/>
          </a:prstGeom>
        </p:spPr>
      </p:pic>
      <p:grpSp>
        <p:nvGrpSpPr>
          <p:cNvPr id="27" name="Agrupa 26"/>
          <p:cNvGrpSpPr/>
          <p:nvPr/>
        </p:nvGrpSpPr>
        <p:grpSpPr>
          <a:xfrm>
            <a:off x="4114997" y="4144507"/>
            <a:ext cx="1054686" cy="1041379"/>
            <a:chOff x="945058" y="4817366"/>
            <a:chExt cx="1054686" cy="1041379"/>
          </a:xfrm>
        </p:grpSpPr>
        <p:pic>
          <p:nvPicPr>
            <p:cNvPr id="16" name="Imatge 15"/>
            <p:cNvPicPr>
              <a:picLocks noChangeAspect="1"/>
            </p:cNvPicPr>
            <p:nvPr/>
          </p:nvPicPr>
          <p:blipFill>
            <a:blip r:embed="rId9">
              <a:extLst>
                <a:ext uri="{28A0092B-C50C-407E-A947-70E740481C1C}">
                  <a14:useLocalDpi xmlns:a14="http://schemas.microsoft.com/office/drawing/2010/main"/>
                </a:ext>
              </a:extLst>
            </a:blip>
            <a:stretch>
              <a:fillRect/>
            </a:stretch>
          </p:blipFill>
          <p:spPr>
            <a:xfrm rot="20397028">
              <a:off x="973663" y="5401545"/>
              <a:ext cx="457200" cy="457200"/>
            </a:xfrm>
            <a:prstGeom prst="rect">
              <a:avLst/>
            </a:prstGeom>
            <a:effectLst>
              <a:outerShdw blurRad="50800" dist="38100" dir="2700000" algn="tl" rotWithShape="0">
                <a:prstClr val="black">
                  <a:alpha val="40000"/>
                </a:prstClr>
              </a:outerShdw>
            </a:effectLst>
          </p:spPr>
        </p:pic>
        <p:pic>
          <p:nvPicPr>
            <p:cNvPr id="21" name="Imatge 20"/>
            <p:cNvPicPr>
              <a:picLocks noChangeAspect="1"/>
            </p:cNvPicPr>
            <p:nvPr/>
          </p:nvPicPr>
          <p:blipFill>
            <a:blip r:embed="rId10">
              <a:extLst>
                <a:ext uri="{28A0092B-C50C-407E-A947-70E740481C1C}">
                  <a14:useLocalDpi xmlns:a14="http://schemas.microsoft.com/office/drawing/2010/main"/>
                </a:ext>
              </a:extLst>
            </a:blip>
            <a:stretch>
              <a:fillRect/>
            </a:stretch>
          </p:blipFill>
          <p:spPr>
            <a:xfrm rot="906049">
              <a:off x="945058" y="4817366"/>
              <a:ext cx="457200" cy="457200"/>
            </a:xfrm>
            <a:prstGeom prst="rect">
              <a:avLst/>
            </a:prstGeom>
            <a:effectLst>
              <a:outerShdw blurRad="50800" dist="38100" dir="2700000" algn="tl" rotWithShape="0">
                <a:prstClr val="black">
                  <a:alpha val="40000"/>
                </a:prstClr>
              </a:outerShdw>
            </a:effectLst>
          </p:spPr>
        </p:pic>
        <p:pic>
          <p:nvPicPr>
            <p:cNvPr id="22" name="Imatge 21"/>
            <p:cNvPicPr>
              <a:picLocks noChangeAspect="1"/>
            </p:cNvPicPr>
            <p:nvPr/>
          </p:nvPicPr>
          <p:blipFill>
            <a:blip r:embed="rId11">
              <a:extLst>
                <a:ext uri="{28A0092B-C50C-407E-A947-70E740481C1C}">
                  <a14:useLocalDpi xmlns:a14="http://schemas.microsoft.com/office/drawing/2010/main"/>
                </a:ext>
              </a:extLst>
            </a:blip>
            <a:stretch>
              <a:fillRect/>
            </a:stretch>
          </p:blipFill>
          <p:spPr>
            <a:xfrm rot="594497">
              <a:off x="1207729" y="5099538"/>
              <a:ext cx="457200" cy="457200"/>
            </a:xfrm>
            <a:prstGeom prst="rect">
              <a:avLst/>
            </a:prstGeom>
            <a:effectLst>
              <a:outerShdw blurRad="50800" dist="38100" dir="2700000" algn="tl" rotWithShape="0">
                <a:prstClr val="black">
                  <a:alpha val="40000"/>
                </a:prstClr>
              </a:outerShdw>
            </a:effectLst>
          </p:spPr>
        </p:pic>
        <p:pic>
          <p:nvPicPr>
            <p:cNvPr id="23" name="Imatge 22"/>
            <p:cNvPicPr>
              <a:picLocks noChangeAspect="1"/>
            </p:cNvPicPr>
            <p:nvPr/>
          </p:nvPicPr>
          <p:blipFill>
            <a:blip r:embed="rId12">
              <a:extLst>
                <a:ext uri="{28A0092B-C50C-407E-A947-70E740481C1C}">
                  <a14:useLocalDpi xmlns:a14="http://schemas.microsoft.com/office/drawing/2010/main"/>
                </a:ext>
              </a:extLst>
            </a:blip>
            <a:stretch>
              <a:fillRect/>
            </a:stretch>
          </p:blipFill>
          <p:spPr>
            <a:xfrm rot="21255029">
              <a:off x="1542544" y="4940173"/>
              <a:ext cx="457200" cy="457200"/>
            </a:xfrm>
            <a:prstGeom prst="rect">
              <a:avLst/>
            </a:prstGeom>
            <a:effectLst>
              <a:outerShdw blurRad="50800" dist="38100" dir="2700000" algn="tl" rotWithShape="0">
                <a:prstClr val="black">
                  <a:alpha val="40000"/>
                </a:prstClr>
              </a:outerShdw>
            </a:effectLst>
          </p:spPr>
        </p:pic>
        <p:pic>
          <p:nvPicPr>
            <p:cNvPr id="14" name="Imatge 13"/>
            <p:cNvPicPr>
              <a:picLocks noChangeAspect="1"/>
            </p:cNvPicPr>
            <p:nvPr/>
          </p:nvPicPr>
          <p:blipFill>
            <a:blip r:embed="rId13">
              <a:extLst>
                <a:ext uri="{28A0092B-C50C-407E-A947-70E740481C1C}">
                  <a14:useLocalDpi xmlns:a14="http://schemas.microsoft.com/office/drawing/2010/main"/>
                </a:ext>
              </a:extLst>
            </a:blip>
            <a:stretch>
              <a:fillRect/>
            </a:stretch>
          </p:blipFill>
          <p:spPr>
            <a:xfrm rot="862273">
              <a:off x="1495653" y="5364888"/>
              <a:ext cx="457200" cy="457200"/>
            </a:xfrm>
            <a:prstGeom prst="rect">
              <a:avLst/>
            </a:prstGeom>
            <a:effectLst>
              <a:outerShdw blurRad="50800" dist="38100" dir="2700000" algn="tl" rotWithShape="0">
                <a:prstClr val="black">
                  <a:alpha val="40000"/>
                </a:prstClr>
              </a:outerShdw>
            </a:effectLst>
          </p:spPr>
        </p:pic>
      </p:grpSp>
      <p:sp>
        <p:nvSpPr>
          <p:cNvPr id="28" name="Finalment..."/>
          <p:cNvSpPr txBox="1"/>
          <p:nvPr/>
        </p:nvSpPr>
        <p:spPr>
          <a:xfrm>
            <a:off x="88711" y="907555"/>
            <a:ext cx="8966578" cy="1200329"/>
          </a:xfrm>
          <a:prstGeom prst="rect">
            <a:avLst/>
          </a:prstGeom>
          <a:noFill/>
        </p:spPr>
        <p:txBody>
          <a:bodyPr wrap="square" rtlCol="0">
            <a:spAutoFit/>
          </a:bodyPr>
          <a:lstStyle/>
          <a:p>
            <a:pPr algn="ctr"/>
            <a:r>
              <a:rPr lang="ca-ES" sz="2400" dirty="0" smtClean="0">
                <a:effectLst>
                  <a:outerShdw blurRad="38100" dist="38100" dir="2700000" algn="tl">
                    <a:srgbClr val="000000">
                      <a:alpha val="43137"/>
                    </a:srgbClr>
                  </a:outerShdw>
                </a:effectLst>
                <a:latin typeface="Aero Matics Light" panose="020B0303060101010101" pitchFamily="34" charset="0"/>
              </a:rPr>
              <a:t>Finalment, les imatges digitals es desen en arxius binaris codificades en algun dels diversos formats, lliures o propietaris, escollits  segons les necessitats de cada moment i el destí final de la imatge.</a:t>
            </a:r>
            <a:endParaRPr lang="ca-ES" sz="2400" dirty="0">
              <a:effectLst>
                <a:outerShdw blurRad="38100" dist="38100" dir="2700000" algn="tl">
                  <a:srgbClr val="000000">
                    <a:alpha val="43137"/>
                  </a:srgbClr>
                </a:outerShdw>
              </a:effectLst>
              <a:latin typeface="Aero Matics Light" panose="020B0303060101010101" pitchFamily="34" charset="0"/>
            </a:endParaRPr>
          </a:p>
        </p:txBody>
      </p:sp>
      <p:sp>
        <p:nvSpPr>
          <p:cNvPr id="20" name="La imatge digital">
            <a:hlinkClick r:id="rId3" action="ppaction://hlinksldjump"/>
          </p:cNvPr>
          <p:cNvSpPr/>
          <p:nvPr/>
        </p:nvSpPr>
        <p:spPr>
          <a:xfrm>
            <a:off x="0" y="-27296"/>
            <a:ext cx="5401733" cy="846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4" name="Esquema">
            <a:hlinkClick r:id="" action="ppaction://macro?name=Surt"/>
          </p:cNvPr>
          <p:cNvSpPr/>
          <p:nvPr/>
        </p:nvSpPr>
        <p:spPr>
          <a:xfrm>
            <a:off x="5418667" y="-40985"/>
            <a:ext cx="3725333" cy="859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9639194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0"/>
                                        <p:tgtEl>
                                          <p:spTgt spid="11"/>
                                        </p:tgtEl>
                                      </p:cBhvr>
                                    </p:animEffect>
                                  </p:childTnLst>
                                </p:cTn>
                              </p:par>
                            </p:childTnLst>
                          </p:cTn>
                        </p:par>
                        <p:par>
                          <p:cTn id="8" fill="hold">
                            <p:stCondLst>
                              <p:cond delay="2500"/>
                            </p:stCondLst>
                            <p:childTnLst>
                              <p:par>
                                <p:cTn id="9" presetID="10" presetClass="exit" presetSubtype="0" fill="hold" grpId="1" nodeType="afterEffect">
                                  <p:stCondLst>
                                    <p:cond delay="0"/>
                                  </p:stCondLst>
                                  <p:childTnLst>
                                    <p:animEffect transition="out" filter="fade">
                                      <p:cBhvr>
                                        <p:cTn id="10" dur="2000"/>
                                        <p:tgtEl>
                                          <p:spTgt spid="11"/>
                                        </p:tgtEl>
                                      </p:cBhvr>
                                    </p:animEffect>
                                    <p:set>
                                      <p:cBhvr>
                                        <p:cTn id="11" dur="1" fill="hold">
                                          <p:stCondLst>
                                            <p:cond delay="1999"/>
                                          </p:stCondLst>
                                        </p:cTn>
                                        <p:tgtEl>
                                          <p:spTgt spid="11"/>
                                        </p:tgtEl>
                                        <p:attrNameLst>
                                          <p:attrName>style.visibility</p:attrName>
                                        </p:attrNameLst>
                                      </p:cBhvr>
                                      <p:to>
                                        <p:strVal val="hidden"/>
                                      </p:to>
                                    </p:set>
                                  </p:childTnLst>
                                </p:cTn>
                              </p:par>
                              <p:par>
                                <p:cTn id="12" presetID="10" presetClass="entr" presetSubtype="0" fill="hold" grpId="0" nodeType="withEffect">
                                  <p:stCondLst>
                                    <p:cond delay="200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3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3000"/>
                                        <p:tgtEl>
                                          <p:spTgt spid="3"/>
                                        </p:tgtEl>
                                      </p:cBhvr>
                                    </p:animEffect>
                                  </p:childTnLst>
                                </p:cTn>
                              </p:par>
                              <p:par>
                                <p:cTn id="20" presetID="10" presetClass="exit" presetSubtype="0" fill="hold" grpId="1" nodeType="withEffect">
                                  <p:stCondLst>
                                    <p:cond delay="0"/>
                                  </p:stCondLst>
                                  <p:childTnLst>
                                    <p:animEffect transition="out" filter="fade">
                                      <p:cBhvr>
                                        <p:cTn id="21" dur="3000"/>
                                        <p:tgtEl>
                                          <p:spTgt spid="10"/>
                                        </p:tgtEl>
                                      </p:cBhvr>
                                    </p:animEffect>
                                    <p:set>
                                      <p:cBhvr>
                                        <p:cTn id="22" dur="1" fill="hold">
                                          <p:stCondLst>
                                            <p:cond delay="2999"/>
                                          </p:stCondLst>
                                        </p:cTn>
                                        <p:tgtEl>
                                          <p:spTgt spid="10"/>
                                        </p:tgtEl>
                                        <p:attrNameLst>
                                          <p:attrName>style.visibility</p:attrName>
                                        </p:attrNameLst>
                                      </p:cBhvr>
                                      <p:to>
                                        <p:strVal val="hidden"/>
                                      </p:to>
                                    </p:se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3500"/>
                            </p:stCondLst>
                            <p:childTnLst>
                              <p:par>
                                <p:cTn id="28" presetID="10"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3000"/>
                                        <p:tgtEl>
                                          <p:spTgt spid="7"/>
                                        </p:tgtEl>
                                      </p:cBhvr>
                                    </p:animEffect>
                                  </p:childTnLst>
                                </p:cTn>
                              </p:par>
                              <p:par>
                                <p:cTn id="36" presetID="10" presetClass="exit" presetSubtype="0" fill="hold" grpId="1" nodeType="withEffect">
                                  <p:stCondLst>
                                    <p:cond delay="0"/>
                                  </p:stCondLst>
                                  <p:childTnLst>
                                    <p:animEffect transition="out" filter="fade">
                                      <p:cBhvr>
                                        <p:cTn id="37" dur="1500"/>
                                        <p:tgtEl>
                                          <p:spTgt spid="13"/>
                                        </p:tgtEl>
                                      </p:cBhvr>
                                    </p:animEffect>
                                    <p:set>
                                      <p:cBhvr>
                                        <p:cTn id="38" dur="1" fill="hold">
                                          <p:stCondLst>
                                            <p:cond delay="1499"/>
                                          </p:stCondLst>
                                        </p:cTn>
                                        <p:tgtEl>
                                          <p:spTgt spid="13"/>
                                        </p:tgtEl>
                                        <p:attrNameLst>
                                          <p:attrName>style.visibility</p:attrName>
                                        </p:attrNameLst>
                                      </p:cBhvr>
                                      <p:to>
                                        <p:strVal val="hidden"/>
                                      </p:to>
                                    </p:set>
                                  </p:childTnLst>
                                </p:cTn>
                              </p:par>
                              <p:par>
                                <p:cTn id="39" presetID="10" presetClass="entr" presetSubtype="0" fill="hold" grpId="0" nodeType="withEffect">
                                  <p:stCondLst>
                                    <p:cond delay="150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3000"/>
                                        <p:tgtEl>
                                          <p:spTgt spid="12"/>
                                        </p:tgtEl>
                                      </p:cBhvr>
                                    </p:animEffect>
                                  </p:childTnLst>
                                </p:cTn>
                              </p:par>
                              <p:par>
                                <p:cTn id="47" presetID="10" presetClass="exit" presetSubtype="0" fill="hold" grpId="1" nodeType="withEffect">
                                  <p:stCondLst>
                                    <p:cond delay="0"/>
                                  </p:stCondLst>
                                  <p:childTnLst>
                                    <p:animEffect transition="out" filter="fade">
                                      <p:cBhvr>
                                        <p:cTn id="48" dur="1500"/>
                                        <p:tgtEl>
                                          <p:spTgt spid="15"/>
                                        </p:tgtEl>
                                      </p:cBhvr>
                                    </p:animEffect>
                                    <p:set>
                                      <p:cBhvr>
                                        <p:cTn id="49" dur="1" fill="hold">
                                          <p:stCondLst>
                                            <p:cond delay="1499"/>
                                          </p:stCondLst>
                                        </p:cTn>
                                        <p:tgtEl>
                                          <p:spTgt spid="15"/>
                                        </p:tgtEl>
                                        <p:attrNameLst>
                                          <p:attrName>style.visibility</p:attrName>
                                        </p:attrNameLst>
                                      </p:cBhvr>
                                      <p:to>
                                        <p:strVal val="hidden"/>
                                      </p:to>
                                    </p:set>
                                  </p:childTnLst>
                                </p:cTn>
                              </p:par>
                              <p:par>
                                <p:cTn id="50" presetID="10" presetClass="entr" presetSubtype="0" fill="hold" grpId="0" nodeType="withEffect">
                                  <p:stCondLst>
                                    <p:cond delay="150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1500"/>
                                        <p:tgtEl>
                                          <p:spTgt spid="19"/>
                                        </p:tgtEl>
                                      </p:cBhvr>
                                    </p:animEffect>
                                    <p:set>
                                      <p:cBhvr>
                                        <p:cTn id="57" dur="1" fill="hold">
                                          <p:stCondLst>
                                            <p:cond delay="1499"/>
                                          </p:stCondLst>
                                        </p:cTn>
                                        <p:tgtEl>
                                          <p:spTgt spid="19"/>
                                        </p:tgtEl>
                                        <p:attrNameLst>
                                          <p:attrName>style.visibility</p:attrName>
                                        </p:attrNameLst>
                                      </p:cBhvr>
                                      <p:to>
                                        <p:strVal val="hidden"/>
                                      </p:to>
                                    </p:set>
                                  </p:childTnLst>
                                </p:cTn>
                              </p:par>
                              <p:par>
                                <p:cTn id="58" presetID="10" presetClass="entr" presetSubtype="0" fill="hold" grpId="0" nodeType="withEffect">
                                  <p:stCondLst>
                                    <p:cond delay="150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63" presetClass="path" presetSubtype="0" accel="50000" decel="50000" fill="hold" grpId="0" nodeType="clickEffect">
                                  <p:stCondLst>
                                    <p:cond delay="0"/>
                                  </p:stCondLst>
                                  <p:childTnLst>
                                    <p:animMotion origin="layout" path="M 5E-6 7.40741E-7 L -0.4868 7.40741E-7 " pathEditMode="relative" rAng="0" ptsTypes="AA">
                                      <p:cBhvr>
                                        <p:cTn id="64" dur="2000" fill="hold"/>
                                        <p:tgtEl>
                                          <p:spTgt spid="8"/>
                                        </p:tgtEl>
                                        <p:attrNameLst>
                                          <p:attrName>ppt_x</p:attrName>
                                          <p:attrName>ppt_y</p:attrName>
                                        </p:attrNameLst>
                                      </p:cBhvr>
                                      <p:rCtr x="-24566" y="0"/>
                                    </p:animMotion>
                                  </p:childTnLst>
                                </p:cTn>
                              </p:par>
                              <p:par>
                                <p:cTn id="65" presetID="63" presetClass="path" presetSubtype="0" accel="50000" decel="50000" fill="hold" grpId="0" nodeType="withEffect">
                                  <p:stCondLst>
                                    <p:cond delay="0"/>
                                  </p:stCondLst>
                                  <p:childTnLst>
                                    <p:animMotion origin="layout" path="M -1.38889E-6 7.40741E-7 L 0.49618 7.40741E-7 " pathEditMode="relative" rAng="0" ptsTypes="AA">
                                      <p:cBhvr>
                                        <p:cTn id="66" dur="2000" fill="hold"/>
                                        <p:tgtEl>
                                          <p:spTgt spid="2"/>
                                        </p:tgtEl>
                                        <p:attrNameLst>
                                          <p:attrName>ppt_x</p:attrName>
                                          <p:attrName>ppt_y</p:attrName>
                                        </p:attrNameLst>
                                      </p:cBhvr>
                                      <p:rCtr x="24809" y="0"/>
                                    </p:animMotion>
                                  </p:childTnLst>
                                </p:cTn>
                              </p:par>
                              <p:par>
                                <p:cTn id="67" presetID="42" presetClass="path" presetSubtype="0" accel="50000" decel="50000" fill="hold" grpId="0" nodeType="withEffect">
                                  <p:stCondLst>
                                    <p:cond delay="0"/>
                                  </p:stCondLst>
                                  <p:childTnLst>
                                    <p:animMotion origin="layout" path="M 0 -0.12199 L 0 0.93449 " pathEditMode="relative" rAng="0" ptsTypes="AA">
                                      <p:cBhvr>
                                        <p:cTn id="68" dur="2000" fill="hold"/>
                                        <p:tgtEl>
                                          <p:spTgt spid="9"/>
                                        </p:tgtEl>
                                        <p:attrNameLst>
                                          <p:attrName>ppt_x</p:attrName>
                                          <p:attrName>ppt_y</p:attrName>
                                        </p:attrNameLst>
                                      </p:cBhvr>
                                      <p:rCtr x="0" y="52824"/>
                                    </p:animMotion>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1500"/>
                                        <p:tgtEl>
                                          <p:spTgt spid="4"/>
                                        </p:tgtEl>
                                      </p:cBhvr>
                                    </p:animEffect>
                                    <p:set>
                                      <p:cBhvr>
                                        <p:cTn id="73" dur="1" fill="hold">
                                          <p:stCondLst>
                                            <p:cond delay="1499"/>
                                          </p:stCondLst>
                                        </p:cTn>
                                        <p:tgtEl>
                                          <p:spTgt spid="4"/>
                                        </p:tgtEl>
                                        <p:attrNameLst>
                                          <p:attrName>style.visibility</p:attrName>
                                        </p:attrNameLst>
                                      </p:cBhvr>
                                      <p:to>
                                        <p:strVal val="hidden"/>
                                      </p:to>
                                    </p:set>
                                  </p:childTnLst>
                                </p:cTn>
                              </p:par>
                              <p:par>
                                <p:cTn id="74" presetID="10" presetClass="entr" presetSubtype="0" fill="hold" nodeType="withEffect">
                                  <p:stCondLst>
                                    <p:cond delay="100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1500"/>
                                        <p:tgtEl>
                                          <p:spTgt spid="25"/>
                                        </p:tgtEl>
                                      </p:cBhvr>
                                    </p:animEffect>
                                  </p:childTnLst>
                                </p:cTn>
                              </p:par>
                              <p:par>
                                <p:cTn id="77" presetID="10" presetClass="entr" presetSubtype="0" fill="hold" nodeType="withEffect">
                                  <p:stCondLst>
                                    <p:cond delay="150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1500"/>
                                        <p:tgtEl>
                                          <p:spTgt spid="27"/>
                                        </p:tgtEl>
                                      </p:cBhvr>
                                    </p:animEffect>
                                  </p:childTnLst>
                                </p:cTn>
                              </p:par>
                              <p:par>
                                <p:cTn id="80" presetID="10" presetClass="entr" presetSubtype="0" fill="hold" grpId="0" nodeType="withEffect">
                                  <p:stCondLst>
                                    <p:cond delay="250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 grpId="0" animBg="1"/>
      <p:bldP spid="8" grpId="0" animBg="1"/>
      <p:bldP spid="10" grpId="0"/>
      <p:bldP spid="10" grpId="1"/>
      <p:bldP spid="13" grpId="0"/>
      <p:bldP spid="13" grpId="1"/>
      <p:bldP spid="15" grpId="0"/>
      <p:bldP spid="15" grpId="1"/>
      <p:bldP spid="19" grpId="0"/>
      <p:bldP spid="19" grpId="1"/>
      <p:bldP spid="4" grpId="0"/>
      <p:bldP spid="4" grpId="1"/>
      <p:bldP spid="9" grpId="0" animBg="1"/>
      <p:bldP spid="2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hlinkClick r:id="" action="ppaction://hlinkshowjump?jump=nextslide" endSnd="1"/>
          </p:cNvPr>
          <p:cNvSpPr/>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5" name="Imatge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63888" y="2635092"/>
            <a:ext cx="2063304" cy="721900"/>
          </a:xfrm>
          <a:prstGeom prst="rect">
            <a:avLst/>
          </a:prstGeom>
        </p:spPr>
      </p:pic>
      <p:sp>
        <p:nvSpPr>
          <p:cNvPr id="6" name="QuadreDeText 5"/>
          <p:cNvSpPr txBox="1"/>
          <p:nvPr/>
        </p:nvSpPr>
        <p:spPr>
          <a:xfrm>
            <a:off x="3563888" y="740361"/>
            <a:ext cx="3456384" cy="1631216"/>
          </a:xfrm>
          <a:prstGeom prst="rect">
            <a:avLst/>
          </a:prstGeom>
          <a:noFill/>
        </p:spPr>
        <p:txBody>
          <a:bodyPr wrap="square" lIns="0" rtlCol="0">
            <a:spAutoFit/>
          </a:bodyPr>
          <a:lstStyle/>
          <a:p>
            <a:r>
              <a:rPr lang="ca-ES" sz="2000" b="1" dirty="0">
                <a:latin typeface="Arial Narrow" panose="020B0606020202030204" pitchFamily="34" charset="0"/>
              </a:rPr>
              <a:t>Presentació: </a:t>
            </a:r>
            <a:r>
              <a:rPr lang="ca-ES" sz="2000" b="1" dirty="0" smtClean="0">
                <a:latin typeface="Arial Narrow" panose="020B0606020202030204" pitchFamily="34" charset="0"/>
              </a:rPr>
              <a:t>La imatge digital.</a:t>
            </a:r>
          </a:p>
          <a:p>
            <a:r>
              <a:rPr lang="ca-ES" sz="2000" dirty="0" smtClean="0">
                <a:latin typeface="Arial Narrow" panose="020B0606020202030204" pitchFamily="34" charset="0"/>
              </a:rPr>
              <a:t>Ramon </a:t>
            </a:r>
            <a:r>
              <a:rPr lang="ca-ES" sz="2000" dirty="0">
                <a:latin typeface="Arial Narrow" panose="020B0606020202030204" pitchFamily="34" charset="0"/>
              </a:rPr>
              <a:t>Àvalos Calomarde </a:t>
            </a:r>
            <a:endParaRPr lang="ca-ES" sz="2000" dirty="0" smtClean="0">
              <a:latin typeface="Arial Narrow" panose="020B0606020202030204" pitchFamily="34" charset="0"/>
            </a:endParaRPr>
          </a:p>
          <a:p>
            <a:r>
              <a:rPr lang="ca-ES" sz="2000" dirty="0" smtClean="0">
                <a:latin typeface="Arial Narrow" panose="020B0606020202030204" pitchFamily="34" charset="0"/>
              </a:rPr>
              <a:t>Subjecta </a:t>
            </a:r>
            <a:r>
              <a:rPr lang="ca-ES" sz="2000" dirty="0">
                <a:latin typeface="Arial Narrow" panose="020B0606020202030204" pitchFamily="34" charset="0"/>
              </a:rPr>
              <a:t>a una llicència de </a:t>
            </a:r>
            <a:endParaRPr lang="ca-ES" sz="2000" dirty="0" smtClean="0">
              <a:latin typeface="Arial Narrow" panose="020B0606020202030204" pitchFamily="34" charset="0"/>
            </a:endParaRPr>
          </a:p>
          <a:p>
            <a:r>
              <a:rPr lang="ca-ES" sz="2000" i="1" dirty="0" smtClean="0">
                <a:latin typeface="Arial Narrow" panose="020B0606020202030204" pitchFamily="34" charset="0"/>
                <a:hlinkClick r:id="rId3"/>
              </a:rPr>
              <a:t>Reconeixement-</a:t>
            </a:r>
            <a:r>
              <a:rPr lang="ca-ES" sz="2000" i="1" dirty="0" err="1" smtClean="0">
                <a:latin typeface="Arial Narrow" panose="020B0606020202030204" pitchFamily="34" charset="0"/>
                <a:hlinkClick r:id="rId3"/>
              </a:rPr>
              <a:t>NoComercial</a:t>
            </a:r>
            <a:r>
              <a:rPr lang="ca-ES" sz="2000" i="1" dirty="0" smtClean="0">
                <a:latin typeface="Arial Narrow" panose="020B0606020202030204" pitchFamily="34" charset="0"/>
                <a:hlinkClick r:id="rId3"/>
              </a:rPr>
              <a:t> </a:t>
            </a:r>
            <a:r>
              <a:rPr lang="ca-ES" sz="2000" i="1" dirty="0">
                <a:latin typeface="Arial Narrow" panose="020B0606020202030204" pitchFamily="34" charset="0"/>
                <a:hlinkClick r:id="rId3"/>
              </a:rPr>
              <a:t>4.0 </a:t>
            </a:r>
            <a:endParaRPr lang="ca-ES" sz="2000" i="1" dirty="0" smtClean="0">
              <a:latin typeface="Arial Narrow" panose="020B0606020202030204" pitchFamily="34" charset="0"/>
              <a:hlinkClick r:id="rId3"/>
            </a:endParaRPr>
          </a:p>
          <a:p>
            <a:r>
              <a:rPr lang="ca-ES" sz="2000" i="1" dirty="0" smtClean="0">
                <a:latin typeface="Arial Narrow" panose="020B0606020202030204" pitchFamily="34" charset="0"/>
                <a:hlinkClick r:id="rId3"/>
              </a:rPr>
              <a:t>Internacional </a:t>
            </a:r>
            <a:r>
              <a:rPr lang="ca-ES" sz="2000" i="1" dirty="0">
                <a:latin typeface="Arial Narrow" panose="020B0606020202030204" pitchFamily="34" charset="0"/>
                <a:hlinkClick r:id="rId3"/>
              </a:rPr>
              <a:t>de </a:t>
            </a:r>
            <a:r>
              <a:rPr lang="ca-ES" sz="2000" i="1" dirty="0" err="1">
                <a:latin typeface="Arial Narrow" panose="020B0606020202030204" pitchFamily="34" charset="0"/>
                <a:hlinkClick r:id="rId3"/>
              </a:rPr>
              <a:t>Creative</a:t>
            </a:r>
            <a:r>
              <a:rPr lang="ca-ES" sz="2000" i="1" dirty="0">
                <a:latin typeface="Arial Narrow" panose="020B0606020202030204" pitchFamily="34" charset="0"/>
                <a:hlinkClick r:id="rId3"/>
              </a:rPr>
              <a:t> </a:t>
            </a:r>
            <a:r>
              <a:rPr lang="ca-ES" sz="2000" i="1" dirty="0" err="1">
                <a:latin typeface="Arial Narrow" panose="020B0606020202030204" pitchFamily="34" charset="0"/>
                <a:hlinkClick r:id="rId3"/>
              </a:rPr>
              <a:t>Commons</a:t>
            </a:r>
            <a:endParaRPr lang="ca-ES" sz="2000" i="1" dirty="0">
              <a:latin typeface="Arial Narrow" panose="020B0606020202030204" pitchFamily="34" charset="0"/>
            </a:endParaRPr>
          </a:p>
        </p:txBody>
      </p:sp>
      <p:sp>
        <p:nvSpPr>
          <p:cNvPr id="2" name="QuadreDeText 1"/>
          <p:cNvSpPr txBox="1"/>
          <p:nvPr/>
        </p:nvSpPr>
        <p:spPr>
          <a:xfrm>
            <a:off x="1218090" y="4554994"/>
            <a:ext cx="6701267" cy="2015936"/>
          </a:xfrm>
          <a:prstGeom prst="rect">
            <a:avLst/>
          </a:prstGeom>
          <a:noFill/>
        </p:spPr>
        <p:txBody>
          <a:bodyPr wrap="square" rtlCol="0">
            <a:spAutoFit/>
          </a:bodyPr>
          <a:lstStyle/>
          <a:p>
            <a:pPr marL="285750" indent="-285750">
              <a:buFont typeface="Arial" panose="020B0604020202020204" pitchFamily="34" charset="0"/>
              <a:buChar char="•"/>
            </a:pPr>
            <a:r>
              <a:rPr lang="ca-ES" sz="2000" i="1" dirty="0" smtClean="0">
                <a:latin typeface="Arial Narrow" panose="020B0606020202030204" pitchFamily="34" charset="0"/>
              </a:rPr>
              <a:t>Imatge de la calculadora mecànica </a:t>
            </a:r>
            <a:r>
              <a:rPr lang="ca-ES" sz="2000" i="1" dirty="0" err="1" smtClean="0">
                <a:latin typeface="Arial Narrow" panose="020B0606020202030204" pitchFamily="34" charset="0"/>
              </a:rPr>
              <a:t>Odhner</a:t>
            </a:r>
            <a:r>
              <a:rPr lang="ca-ES" sz="2000" i="1" dirty="0" smtClean="0">
                <a:latin typeface="Arial Narrow" panose="020B0606020202030204" pitchFamily="34" charset="0"/>
              </a:rPr>
              <a:t> extreta </a:t>
            </a:r>
            <a:r>
              <a:rPr lang="ca-ES" sz="2000" i="1" dirty="0">
                <a:latin typeface="Arial Narrow" panose="020B0606020202030204" pitchFamily="34" charset="0"/>
              </a:rPr>
              <a:t>del Museu d'instruments </a:t>
            </a:r>
            <a:r>
              <a:rPr lang="ca-ES" sz="2000" i="1" dirty="0" smtClean="0">
                <a:latin typeface="Arial Narrow" panose="020B0606020202030204" pitchFamily="34" charset="0"/>
              </a:rPr>
              <a:t>cientificotècnics de l’Institut Cartogràfic de Catalunya: </a:t>
            </a:r>
            <a:endParaRPr lang="ca-ES" sz="2000" i="1" dirty="0">
              <a:latin typeface="Arial Narrow" panose="020B0606020202030204" pitchFamily="34" charset="0"/>
            </a:endParaRPr>
          </a:p>
          <a:p>
            <a:pPr lvl="1"/>
            <a:r>
              <a:rPr lang="ca-ES" sz="2000" dirty="0"/>
              <a:t> </a:t>
            </a:r>
            <a:r>
              <a:rPr lang="ca-ES" sz="2000" i="1" dirty="0">
                <a:latin typeface="Arial Narrow" panose="020B0606020202030204" pitchFamily="34" charset="0"/>
                <a:hlinkClick r:id="rId5"/>
              </a:rPr>
              <a:t>http://cartotecadigital.icc.cat</a:t>
            </a:r>
            <a:endParaRPr lang="ca-ES" sz="2000" i="1" dirty="0">
              <a:latin typeface="Arial Narrow" panose="020B0606020202030204" pitchFamily="34" charset="0"/>
            </a:endParaRPr>
          </a:p>
          <a:p>
            <a:pPr marL="285750" indent="-285750">
              <a:spcBef>
                <a:spcPts val="600"/>
              </a:spcBef>
              <a:buFont typeface="Arial" panose="020B0604020202020204" pitchFamily="34" charset="0"/>
              <a:buChar char="•"/>
            </a:pPr>
            <a:r>
              <a:rPr lang="ca-ES" sz="2000" i="1" dirty="0" smtClean="0">
                <a:latin typeface="Arial Narrow" panose="020B0606020202030204" pitchFamily="34" charset="0"/>
              </a:rPr>
              <a:t>La resta d’imatges utilitzades o són d’elaboració pròpia o bé provenen de pàgines d’Internet on no consta cap dret reservat i s’utilitzen únicament amb finalitat educativa</a:t>
            </a:r>
          </a:p>
        </p:txBody>
      </p:sp>
      <p:cxnSp>
        <p:nvCxnSpPr>
          <p:cNvPr id="8" name="Connector recte 7"/>
          <p:cNvCxnSpPr/>
          <p:nvPr/>
        </p:nvCxnSpPr>
        <p:spPr>
          <a:xfrm>
            <a:off x="899592" y="4149080"/>
            <a:ext cx="7344816" cy="0"/>
          </a:xfrm>
          <a:prstGeom prst="line">
            <a:avLst/>
          </a:prstGeom>
          <a:ln w="50800">
            <a:gradFill flip="none" rotWithShape="1">
              <a:gsLst>
                <a:gs pos="1000">
                  <a:srgbClr val="8D6B6A"/>
                </a:gs>
                <a:gs pos="100000">
                  <a:schemeClr val="bg1"/>
                </a:gs>
              </a:gsLst>
              <a:path path="circl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grpSp>
        <p:nvGrpSpPr>
          <p:cNvPr id="11" name="Agrupa 10"/>
          <p:cNvGrpSpPr/>
          <p:nvPr/>
        </p:nvGrpSpPr>
        <p:grpSpPr>
          <a:xfrm>
            <a:off x="7452320" y="796602"/>
            <a:ext cx="1296144" cy="1012587"/>
            <a:chOff x="7452320" y="796602"/>
            <a:chExt cx="1296144" cy="1012587"/>
          </a:xfrm>
        </p:grpSpPr>
        <p:pic>
          <p:nvPicPr>
            <p:cNvPr id="4" name="Imatge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37606" y="796602"/>
              <a:ext cx="725572" cy="725572"/>
            </a:xfrm>
            <a:prstGeom prst="rect">
              <a:avLst/>
            </a:prstGeom>
            <a:ln>
              <a:noFill/>
            </a:ln>
            <a:effectLst>
              <a:outerShdw blurRad="292100" dist="139700" dir="2700000" algn="tl" rotWithShape="0">
                <a:srgbClr val="333333">
                  <a:alpha val="65000"/>
                </a:srgbClr>
              </a:outerShdw>
            </a:effectLst>
          </p:spPr>
        </p:pic>
        <p:sp>
          <p:nvSpPr>
            <p:cNvPr id="10" name="QuadreDeText 9"/>
            <p:cNvSpPr txBox="1"/>
            <p:nvPr/>
          </p:nvSpPr>
          <p:spPr>
            <a:xfrm>
              <a:off x="7452320" y="1501412"/>
              <a:ext cx="1296144" cy="307777"/>
            </a:xfrm>
            <a:prstGeom prst="rect">
              <a:avLst/>
            </a:prstGeom>
            <a:noFill/>
          </p:spPr>
          <p:txBody>
            <a:bodyPr wrap="square" rtlCol="0">
              <a:spAutoFit/>
            </a:bodyPr>
            <a:lstStyle/>
            <a:p>
              <a:r>
                <a:rPr lang="ca-ES" sz="1400" dirty="0" smtClean="0"/>
                <a:t>@</a:t>
              </a:r>
              <a:r>
                <a:rPr lang="ca-ES" sz="1400" dirty="0" err="1" smtClean="0"/>
                <a:t>raavca</a:t>
              </a:r>
              <a:r>
                <a:rPr lang="ca-ES" sz="1400" dirty="0" smtClean="0"/>
                <a:t> -2015</a:t>
              </a:r>
              <a:endParaRPr lang="ca-ES" sz="1400" dirty="0"/>
            </a:p>
          </p:txBody>
        </p:sp>
      </p:grpSp>
      <p:pic>
        <p:nvPicPr>
          <p:cNvPr id="3" name="Imatge 2">
            <a:hlinkClick r:id="" action="ppaction://hlinkshowjump?jump=firstslide"/>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1261" y="423260"/>
            <a:ext cx="2827341" cy="3331029"/>
          </a:xfrm>
          <a:prstGeom prst="rect">
            <a:avLst/>
          </a:prstGeom>
        </p:spPr>
      </p:pic>
    </p:spTree>
    <p:extLst>
      <p:ext uri="{BB962C8B-B14F-4D97-AF65-F5344CB8AC3E}">
        <p14:creationId xmlns:p14="http://schemas.microsoft.com/office/powerpoint/2010/main" val="485021932"/>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Imat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49600"/>
            <a:ext cx="9144000" cy="6008914"/>
          </a:xfrm>
          <a:prstGeom prst="rect">
            <a:avLst/>
          </a:prstGeom>
        </p:spPr>
      </p:pic>
      <p:sp>
        <p:nvSpPr>
          <p:cNvPr id="6147" name="QuadreDeText 4"/>
          <p:cNvSpPr txBox="1">
            <a:spLocks noChangeArrowheads="1"/>
          </p:cNvSpPr>
          <p:nvPr/>
        </p:nvSpPr>
        <p:spPr bwMode="auto">
          <a:xfrm>
            <a:off x="6578600" y="981075"/>
            <a:ext cx="2428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a:t>(3500 x 2300)</a:t>
            </a:r>
          </a:p>
        </p:txBody>
      </p:sp>
      <p:sp>
        <p:nvSpPr>
          <p:cNvPr id="6" name="1 Título">
            <a:hlinkClick r:id="rId4" action="ppaction://hlinksldjump"/>
          </p:cNvPr>
          <p:cNvSpPr txBox="1">
            <a:spLocks/>
          </p:cNvSpPr>
          <p:nvPr/>
        </p:nvSpPr>
        <p:spPr>
          <a:xfrm>
            <a:off x="0" y="0"/>
            <a:ext cx="9144000" cy="69215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36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d’alta definició</a:t>
            </a:r>
            <a:endParaRPr lang="ca-ES" sz="36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7" name="QuadreDeText 6"/>
          <p:cNvSpPr txBox="1"/>
          <p:nvPr/>
        </p:nvSpPr>
        <p:spPr>
          <a:xfrm>
            <a:off x="862290" y="5363572"/>
            <a:ext cx="7419420" cy="1200329"/>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Aquesta imatge té molts més píxels dels que pot mostrar la pantalla per la qual cosa s’ha de reduir per poder-la visualitzar sencera. Tot i això la definició és força bona ja que hi ha prou informació (píxels) com per que es pugui eliminar un cert percentatge</a:t>
            </a:r>
            <a:r>
              <a:rPr lang="ca-ES" dirty="0"/>
              <a:t> </a:t>
            </a:r>
            <a:r>
              <a:rPr lang="ca-ES" dirty="0" smtClean="0"/>
              <a:t>sense comprometre excessivament la qualitat.</a:t>
            </a:r>
            <a:endParaRPr lang="ca-ES" dirty="0"/>
          </a:p>
        </p:txBody>
      </p:sp>
      <p:sp>
        <p:nvSpPr>
          <p:cNvPr id="8" name="Rectangle 7">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8">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9335083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14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0"/>
                                        <p:tgtEl>
                                          <p:spTgt spid="7"/>
                                        </p:tgtEl>
                                      </p:cBhvr>
                                    </p:animEffect>
                                  </p:childTnLst>
                                </p:cTn>
                              </p:par>
                            </p:childTnLst>
                          </p:cTn>
                        </p:par>
                      </p:childTnLst>
                    </p:cTn>
                  </p:par>
                </p:childTnLst>
              </p:cTn>
              <p:nextCondLst>
                <p:cond evt="onClick" delay="0">
                  <p:tgtEl>
                    <p:spTgt spid="6147"/>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2500"/>
                                        <p:tgtEl>
                                          <p:spTgt spid="7"/>
                                        </p:tgtEl>
                                      </p:cBhvr>
                                    </p:animEffect>
                                    <p:set>
                                      <p:cBhvr>
                                        <p:cTn id="13" dur="1" fill="hold">
                                          <p:stCondLst>
                                            <p:cond delay="2499"/>
                                          </p:stCondLst>
                                        </p:cTn>
                                        <p:tgtEl>
                                          <p:spTgt spid="7"/>
                                        </p:tgtEl>
                                        <p:attrNameLst>
                                          <p:attrName>style.visibility</p:attrName>
                                        </p:attrNameLst>
                                      </p:cBhvr>
                                      <p:to>
                                        <p:strVal val="hidden"/>
                                      </p:to>
                                    </p:set>
                                  </p:childTnLst>
                                  <p:subTnLst>
                                    <p:set>
                                      <p:cBhvr override="childStyle">
                                        <p:cTn dur="1" fill="hold" display="0" masterRel="sameClick" afterEffect="1">
                                          <p:stCondLst>
                                            <p:cond evt="end" delay="0">
                                              <p:tn val="11"/>
                                            </p:cond>
                                          </p:stCondLst>
                                        </p:cTn>
                                        <p:tgtEl>
                                          <p:spTgt spid="7"/>
                                        </p:tgtEl>
                                        <p:attrNameLst>
                                          <p:attrName>style.visibility</p:attrName>
                                        </p:attrNameLst>
                                      </p:cBhvr>
                                      <p:to>
                                        <p:strVal val="hidden"/>
                                      </p:to>
                                    </p:set>
                                  </p:sub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Imatg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849600"/>
            <a:ext cx="9144000" cy="6008914"/>
          </a:xfrm>
          <a:prstGeom prst="rect">
            <a:avLst/>
          </a:prstGeom>
        </p:spPr>
      </p:pic>
      <p:sp>
        <p:nvSpPr>
          <p:cNvPr id="7171" name="QuadreDeText 3"/>
          <p:cNvSpPr txBox="1">
            <a:spLocks noChangeArrowheads="1"/>
          </p:cNvSpPr>
          <p:nvPr/>
        </p:nvSpPr>
        <p:spPr bwMode="auto">
          <a:xfrm>
            <a:off x="6578600" y="981075"/>
            <a:ext cx="2428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Tx/>
              <a:buNone/>
            </a:pPr>
            <a:r>
              <a:rPr lang="ca-ES" altLang="ca-ES" sz="2800" dirty="0"/>
              <a:t>(350 x 230)</a:t>
            </a:r>
          </a:p>
        </p:txBody>
      </p:sp>
      <p:sp>
        <p:nvSpPr>
          <p:cNvPr id="5" name="1 Título">
            <a:hlinkClick r:id="rId4" action="ppaction://hlinksldjump"/>
          </p:cNvPr>
          <p:cNvSpPr txBox="1">
            <a:spLocks/>
          </p:cNvSpPr>
          <p:nvPr/>
        </p:nvSpPr>
        <p:spPr>
          <a:xfrm>
            <a:off x="0" y="0"/>
            <a:ext cx="9144000" cy="69215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36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 de baixa definició</a:t>
            </a:r>
            <a:endParaRPr lang="ca-ES" sz="36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6" name="QuadreDeText 5"/>
          <p:cNvSpPr txBox="1"/>
          <p:nvPr/>
        </p:nvSpPr>
        <p:spPr>
          <a:xfrm>
            <a:off x="862290" y="5363572"/>
            <a:ext cx="7419420" cy="923330"/>
          </a:xfrm>
          <a:prstGeom prst="rect">
            <a:avLst/>
          </a:prstGeom>
          <a:solidFill>
            <a:srgbClr val="FFFF99"/>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just"/>
            <a:r>
              <a:rPr lang="ca-ES" dirty="0" smtClean="0"/>
              <a:t>Aquesta imatge té força menys píxels que la pantalla per la qual cosa s’ha de ampliar per poder-la visualitzar sencera. Això es pot fer bàsicament amb dos mètodes que sempre comporten pèrdua de qualitat.</a:t>
            </a:r>
            <a:endParaRPr lang="ca-ES" dirty="0"/>
          </a:p>
        </p:txBody>
      </p:sp>
      <p:sp>
        <p:nvSpPr>
          <p:cNvPr id="8" name="Rectangle 7">
            <a:hlinkClick r:id="" action="ppaction://hlinkshowjump?jump=nextslide"/>
            <a:hlinkHover r:id="" action="ppaction://noaction" highlightClick="1"/>
          </p:cNvPr>
          <p:cNvSpPr/>
          <p:nvPr/>
        </p:nvSpPr>
        <p:spPr>
          <a:xfrm>
            <a:off x="860400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8">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67751282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171"/>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500"/>
                                        <p:tgtEl>
                                          <p:spTgt spid="6"/>
                                        </p:tgtEl>
                                      </p:cBhvr>
                                    </p:animEffect>
                                  </p:childTnLst>
                                </p:cTn>
                              </p:par>
                            </p:childTnLst>
                          </p:cTn>
                        </p:par>
                      </p:childTnLst>
                    </p:cTn>
                  </p:par>
                </p:childTnLst>
              </p:cTn>
              <p:nextCondLst>
                <p:cond evt="onClick" delay="0">
                  <p:tgtEl>
                    <p:spTgt spid="7171"/>
                  </p:tgtEl>
                </p:cond>
              </p:nextCondLst>
            </p:seq>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2500"/>
                                        <p:tgtEl>
                                          <p:spTgt spid="6"/>
                                        </p:tgtEl>
                                      </p:cBhvr>
                                    </p:animEffect>
                                    <p:set>
                                      <p:cBhvr>
                                        <p:cTn id="13" dur="1" fill="hold">
                                          <p:stCondLst>
                                            <p:cond delay="2499"/>
                                          </p:stCondLst>
                                        </p:cTn>
                                        <p:tgtEl>
                                          <p:spTgt spid="6"/>
                                        </p:tgtEl>
                                        <p:attrNameLst>
                                          <p:attrName>style.visibility</p:attrName>
                                        </p:attrNameLst>
                                      </p:cBhvr>
                                      <p:to>
                                        <p:strVal val="hidden"/>
                                      </p:to>
                                    </p:set>
                                  </p:childTnLst>
                                  <p:subTnLst>
                                    <p:set>
                                      <p:cBhvr override="childStyle">
                                        <p:cTn dur="1" fill="hold" display="0" masterRel="sameClick" afterEffect="1">
                                          <p:stCondLst>
                                            <p:cond evt="end" delay="0">
                                              <p:tn val="11"/>
                                            </p:cond>
                                          </p:stCondLst>
                                        </p:cTn>
                                        <p:tgtEl>
                                          <p:spTgt spid="6"/>
                                        </p:tgtEl>
                                        <p:attrNameLst>
                                          <p:attrName>style.visibility</p:attrName>
                                        </p:attrNameLst>
                                      </p:cBhvr>
                                      <p:to>
                                        <p:strVal val="hidden"/>
                                      </p:to>
                                    </p:set>
                                  </p:sub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1 Título">
            <a:hlinkClick r:id="rId3" action="ppaction://hlinksldjump"/>
          </p:cNvPr>
          <p:cNvSpPr txBox="1">
            <a:spLocks/>
          </p:cNvSpPr>
          <p:nvPr/>
        </p:nvSpPr>
        <p:spPr>
          <a:xfrm>
            <a:off x="0" y="0"/>
            <a:ext cx="9144000" cy="692150"/>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36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Imatges d’alta i baixa definició en pantalla</a:t>
            </a:r>
            <a:endParaRPr lang="ca-ES" sz="36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pic>
        <p:nvPicPr>
          <p:cNvPr id="3" name="Imatge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70207" y="5876271"/>
            <a:ext cx="1066800" cy="701040"/>
          </a:xfrm>
          <a:prstGeom prst="rect">
            <a:avLst/>
          </a:prstGeom>
        </p:spPr>
      </p:pic>
      <p:pic>
        <p:nvPicPr>
          <p:cNvPr id="6" name="Imatge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849313"/>
            <a:ext cx="9144000" cy="600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tg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47297" y="5876271"/>
            <a:ext cx="1066800" cy="701040"/>
          </a:xfrm>
          <a:prstGeom prst="rect">
            <a:avLst/>
          </a:prstGeom>
        </p:spPr>
      </p:pic>
      <p:sp>
        <p:nvSpPr>
          <p:cNvPr id="8" name="Rectangle 7"/>
          <p:cNvSpPr/>
          <p:nvPr/>
        </p:nvSpPr>
        <p:spPr>
          <a:xfrm>
            <a:off x="8064000" y="0"/>
            <a:ext cx="108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8">
            <a:hlinkClick r:id="" action="ppaction://hlinkshowjump?jump=previousslide"/>
            <a:hlinkHover r:id="" action="ppaction://noaction" highlightClick="1"/>
          </p:cNvPr>
          <p:cNvSpPr/>
          <p:nvPr/>
        </p:nvSpPr>
        <p:spPr>
          <a:xfrm>
            <a:off x="0" y="0"/>
            <a:ext cx="540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7616240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1 Título">
            <a:hlinkClick r:id="rId3" action="ppaction://hlinksldjump"/>
          </p:cNvPr>
          <p:cNvSpPr txBox="1">
            <a:spLocks/>
          </p:cNvSpPr>
          <p:nvPr/>
        </p:nvSpPr>
        <p:spPr>
          <a:xfrm>
            <a:off x="0" y="-27295"/>
            <a:ext cx="9144000" cy="1398588"/>
          </a:xfrm>
          <a:prstGeom prst="rect">
            <a:avLst/>
          </a:prstGeom>
          <a:solidFill>
            <a:schemeClr val="accent2">
              <a:lumMod val="75000"/>
            </a:schemeClr>
          </a:solidFill>
        </p:spPr>
        <p:txBody>
          <a:bodyPr anchor="ct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ca-ES" sz="4400" dirty="0" smtClean="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rPr>
              <a:t>      Profunditat de color d’una imatge</a:t>
            </a:r>
            <a:endParaRPr lang="ca-ES" sz="4400" dirty="0">
              <a:solidFill>
                <a:schemeClr val="bg1"/>
              </a:solidFill>
              <a:effectLst>
                <a:outerShdw blurRad="38100" dist="38100" dir="2700000" algn="tl">
                  <a:srgbClr val="000000">
                    <a:alpha val="43137"/>
                  </a:srgbClr>
                </a:outerShdw>
              </a:effectLst>
              <a:latin typeface="Aero Matics Display" panose="020B0603060101010101" pitchFamily="34" charset="0"/>
              <a:cs typeface="Aharoni" panose="02010803020104030203" pitchFamily="2" charset="-79"/>
            </a:endParaRPr>
          </a:p>
        </p:txBody>
      </p:sp>
      <p:sp>
        <p:nvSpPr>
          <p:cNvPr id="5" name="Rectangle 4"/>
          <p:cNvSpPr/>
          <p:nvPr/>
        </p:nvSpPr>
        <p:spPr>
          <a:xfrm>
            <a:off x="360000" y="360000"/>
            <a:ext cx="576000" cy="576000"/>
          </a:xfrm>
          <a:prstGeom prst="rect">
            <a:avLst/>
          </a:prstGeom>
          <a:solidFill>
            <a:srgbClr val="92D050"/>
          </a:solidFill>
          <a:ln>
            <a:solidFill>
              <a:schemeClr val="tx1"/>
            </a:solidFill>
          </a:ln>
          <a:effectLst>
            <a:outerShdw blurRad="50800" dist="38100" dir="2700000" algn="tl" rotWithShape="0">
              <a:prstClr val="black">
                <a:alpha val="40000"/>
              </a:prstClr>
            </a:outerShdw>
          </a:effectLst>
        </p:spPr>
        <p:txBody>
          <a:bodyPr wrap="none" anchor="ctr">
            <a:spAutoFit/>
          </a:bodyPr>
          <a:lstStyle/>
          <a:p>
            <a:pPr algn="ctr" eaLnBrk="1" fontAlgn="auto" hangingPunct="1">
              <a:spcBef>
                <a:spcPts val="0"/>
              </a:spcBef>
              <a:spcAft>
                <a:spcPts val="0"/>
              </a:spcAft>
              <a:defRPr/>
            </a:pPr>
            <a:r>
              <a:rPr lang="es-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rPr>
              <a:t>2</a:t>
            </a:r>
            <a:endParaRPr lang="ca-ES" sz="5400" b="1" dirty="0">
              <a:ln w="6600">
                <a:solidFill>
                  <a:schemeClr val="tx1"/>
                </a:solidFill>
                <a:prstDash val="solid"/>
              </a:ln>
              <a:solidFill>
                <a:srgbClr val="FFFFFF"/>
              </a:solidFill>
              <a:effectLst>
                <a:outerShdw blurRad="50800" dist="38100" dir="2700000" algn="tl" rotWithShape="0">
                  <a:prstClr val="black">
                    <a:alpha val="40000"/>
                  </a:prstClr>
                </a:outerShdw>
              </a:effectLst>
              <a:latin typeface="+mn-lt"/>
              <a:cs typeface="+mn-cs"/>
            </a:endParaRPr>
          </a:p>
        </p:txBody>
      </p:sp>
      <p:sp>
        <p:nvSpPr>
          <p:cNvPr id="8203" name="Text Box 20"/>
          <p:cNvSpPr txBox="1">
            <a:spLocks noChangeArrowheads="1"/>
          </p:cNvSpPr>
          <p:nvPr/>
        </p:nvSpPr>
        <p:spPr bwMode="auto">
          <a:xfrm>
            <a:off x="403225" y="1508125"/>
            <a:ext cx="8385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endParaRPr lang="ca-ES" altLang="ca-ES"/>
          </a:p>
        </p:txBody>
      </p:sp>
      <p:sp>
        <p:nvSpPr>
          <p:cNvPr id="8204" name="Text Box 21"/>
          <p:cNvSpPr txBox="1">
            <a:spLocks noChangeArrowheads="1"/>
          </p:cNvSpPr>
          <p:nvPr/>
        </p:nvSpPr>
        <p:spPr bwMode="auto">
          <a:xfrm>
            <a:off x="319088" y="1670050"/>
            <a:ext cx="8478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ca-ES" altLang="ca-ES" dirty="0">
                <a:effectLst>
                  <a:outerShdw blurRad="38100" dist="38100" dir="2700000" algn="tl">
                    <a:srgbClr val="000000">
                      <a:alpha val="43137"/>
                    </a:srgbClr>
                  </a:outerShdw>
                </a:effectLst>
                <a:latin typeface="Aero Matics Light" panose="020B0303060101010101" pitchFamily="34" charset="0"/>
              </a:rPr>
              <a:t>És el número de bits que cada píxel necessita per emmagatzemar la seva informació de color </a:t>
            </a:r>
          </a:p>
        </p:txBody>
      </p:sp>
      <p:grpSp>
        <p:nvGrpSpPr>
          <p:cNvPr id="3" name="Agrupa 2"/>
          <p:cNvGrpSpPr/>
          <p:nvPr/>
        </p:nvGrpSpPr>
        <p:grpSpPr>
          <a:xfrm>
            <a:off x="139700" y="2111448"/>
            <a:ext cx="2921000" cy="2011362"/>
            <a:chOff x="139700" y="2316163"/>
            <a:chExt cx="2921000" cy="2011362"/>
          </a:xfrm>
        </p:grpSpPr>
        <p:pic>
          <p:nvPicPr>
            <p:cNvPr id="28" name="Picture 5" descr="Flors_24b">
              <a:hlinkClick r:id="rId4" action="ppaction://hlinksldjump"/>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39700" y="2316163"/>
              <a:ext cx="1439863"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 descr="Flors_256C">
              <a:hlinkClick r:id="rId4" action="ppaction://hlinksldjump"/>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20838" y="2316163"/>
              <a:ext cx="1439862"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Agrupa 10"/>
          <p:cNvGrpSpPr/>
          <p:nvPr/>
        </p:nvGrpSpPr>
        <p:grpSpPr>
          <a:xfrm>
            <a:off x="3103563" y="2111448"/>
            <a:ext cx="2921000" cy="2011362"/>
            <a:chOff x="3103563" y="2316163"/>
            <a:chExt cx="2921000" cy="2011362"/>
          </a:xfrm>
        </p:grpSpPr>
        <p:pic>
          <p:nvPicPr>
            <p:cNvPr id="30" name="Picture 7" descr="Flors_64C">
              <a:hlinkClick r:id="rId7" action="ppaction://hlinksldjump"/>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03563" y="2316163"/>
              <a:ext cx="1439862"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 descr="Flors_16C">
              <a:hlinkClick r:id="rId7" action="ppaction://hlinksldjump"/>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584700" y="2316163"/>
              <a:ext cx="1439863"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Agrupa 11"/>
          <p:cNvGrpSpPr/>
          <p:nvPr/>
        </p:nvGrpSpPr>
        <p:grpSpPr>
          <a:xfrm>
            <a:off x="6067425" y="2111448"/>
            <a:ext cx="2922588" cy="2011362"/>
            <a:chOff x="6067425" y="2316163"/>
            <a:chExt cx="2922588" cy="2011362"/>
          </a:xfrm>
        </p:grpSpPr>
        <p:pic>
          <p:nvPicPr>
            <p:cNvPr id="32" name="Picture 9" descr="Flors_EG">
              <a:hlinkClick r:id="rId10" action="ppaction://hlinksldjump"/>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067425" y="2316163"/>
              <a:ext cx="1439863"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Flors_B&amp;W">
              <a:hlinkClick r:id="rId10" action="ppaction://hlinksldjump"/>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550150" y="2316163"/>
              <a:ext cx="1439863"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Agrupa 7"/>
          <p:cNvGrpSpPr/>
          <p:nvPr/>
        </p:nvGrpSpPr>
        <p:grpSpPr>
          <a:xfrm>
            <a:off x="236538" y="4055782"/>
            <a:ext cx="8658225" cy="646972"/>
            <a:chOff x="236538" y="4151313"/>
            <a:chExt cx="8658225" cy="646972"/>
          </a:xfrm>
        </p:grpSpPr>
        <p:sp>
          <p:nvSpPr>
            <p:cNvPr id="41" name="Text Box 22"/>
            <p:cNvSpPr txBox="1">
              <a:spLocks noChangeArrowheads="1"/>
            </p:cNvSpPr>
            <p:nvPr/>
          </p:nvSpPr>
          <p:spPr bwMode="auto">
            <a:xfrm>
              <a:off x="236538" y="4151313"/>
              <a:ext cx="1247775"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dirty="0">
                  <a:latin typeface="Arial Narrow" panose="020B0606020202030204" pitchFamily="34" charset="0"/>
                </a:rPr>
                <a:t>True color</a:t>
              </a:r>
            </a:p>
            <a:p>
              <a:pPr algn="ctr" eaLnBrk="1" hangingPunct="1">
                <a:lnSpc>
                  <a:spcPts val="1400"/>
                </a:lnSpc>
              </a:pPr>
              <a:r>
                <a:rPr lang="es-ES" altLang="ca-ES" sz="1200" b="1" dirty="0">
                  <a:latin typeface="Arial Narrow" panose="020B0606020202030204" pitchFamily="34" charset="0"/>
                </a:rPr>
                <a:t>24 bits per píxel</a:t>
              </a:r>
            </a:p>
            <a:p>
              <a:pPr algn="ctr" eaLnBrk="1" hangingPunct="1">
                <a:lnSpc>
                  <a:spcPts val="1400"/>
                </a:lnSpc>
              </a:pPr>
              <a:r>
                <a:rPr lang="ca-ES" altLang="ca-ES" sz="1200" b="1" dirty="0">
                  <a:latin typeface="Arial Narrow" panose="020B0606020202030204" pitchFamily="34" charset="0"/>
                </a:rPr>
                <a:t>16.777.216 colors</a:t>
              </a:r>
              <a:r>
                <a:rPr lang="ca-ES" altLang="ca-ES" dirty="0"/>
                <a:t> </a:t>
              </a:r>
            </a:p>
          </p:txBody>
        </p:sp>
        <p:sp>
          <p:nvSpPr>
            <p:cNvPr id="42" name="Text Box 23"/>
            <p:cNvSpPr txBox="1">
              <a:spLocks noChangeArrowheads="1"/>
            </p:cNvSpPr>
            <p:nvPr/>
          </p:nvSpPr>
          <p:spPr bwMode="auto">
            <a:xfrm>
              <a:off x="1717675" y="4151313"/>
              <a:ext cx="1247775"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a:latin typeface="Arial Narrow" panose="020B0606020202030204" pitchFamily="34" charset="0"/>
                </a:rPr>
                <a:t>Indexat</a:t>
              </a:r>
            </a:p>
            <a:p>
              <a:pPr algn="ctr" eaLnBrk="1" hangingPunct="1">
                <a:lnSpc>
                  <a:spcPts val="1400"/>
                </a:lnSpc>
              </a:pPr>
              <a:r>
                <a:rPr lang="es-ES" altLang="ca-ES" sz="1200" b="1">
                  <a:latin typeface="Arial Narrow" panose="020B0606020202030204" pitchFamily="34" charset="0"/>
                </a:rPr>
                <a:t>8 bits per píxel</a:t>
              </a:r>
            </a:p>
            <a:p>
              <a:pPr algn="ctr" eaLnBrk="1" hangingPunct="1">
                <a:lnSpc>
                  <a:spcPts val="1400"/>
                </a:lnSpc>
              </a:pPr>
              <a:r>
                <a:rPr lang="ca-ES" altLang="ca-ES" sz="1200" b="1">
                  <a:latin typeface="Arial Narrow" panose="020B0606020202030204" pitchFamily="34" charset="0"/>
                </a:rPr>
                <a:t>256 colors</a:t>
              </a:r>
              <a:r>
                <a:rPr lang="ca-ES" altLang="ca-ES"/>
                <a:t> </a:t>
              </a:r>
            </a:p>
          </p:txBody>
        </p:sp>
        <p:sp>
          <p:nvSpPr>
            <p:cNvPr id="43" name="Text Box 24"/>
            <p:cNvSpPr txBox="1">
              <a:spLocks noChangeArrowheads="1"/>
            </p:cNvSpPr>
            <p:nvPr/>
          </p:nvSpPr>
          <p:spPr bwMode="auto">
            <a:xfrm>
              <a:off x="3200400" y="4151313"/>
              <a:ext cx="1247775" cy="64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dirty="0" err="1">
                  <a:latin typeface="Arial Narrow" panose="020B0606020202030204" pitchFamily="34" charset="0"/>
                </a:rPr>
                <a:t>Indexat</a:t>
              </a:r>
              <a:endParaRPr lang="es-ES" altLang="ca-ES" sz="1200" b="1" dirty="0">
                <a:latin typeface="Arial Narrow" panose="020B0606020202030204" pitchFamily="34" charset="0"/>
              </a:endParaRPr>
            </a:p>
            <a:p>
              <a:pPr algn="ctr" eaLnBrk="1" hangingPunct="1">
                <a:lnSpc>
                  <a:spcPts val="1400"/>
                </a:lnSpc>
              </a:pPr>
              <a:r>
                <a:rPr lang="es-ES" altLang="ca-ES" sz="1200" b="1" dirty="0" smtClean="0">
                  <a:latin typeface="Arial Narrow" panose="020B0606020202030204" pitchFamily="34" charset="0"/>
                </a:rPr>
                <a:t>6 </a:t>
              </a:r>
              <a:r>
                <a:rPr lang="es-ES" altLang="ca-ES" sz="1200" b="1" dirty="0">
                  <a:latin typeface="Arial Narrow" panose="020B0606020202030204" pitchFamily="34" charset="0"/>
                </a:rPr>
                <a:t>bits per píxel</a:t>
              </a:r>
            </a:p>
            <a:p>
              <a:pPr algn="ctr" eaLnBrk="1" hangingPunct="1">
                <a:lnSpc>
                  <a:spcPts val="1400"/>
                </a:lnSpc>
              </a:pPr>
              <a:r>
                <a:rPr lang="ca-ES" altLang="ca-ES" sz="1200" b="1" dirty="0">
                  <a:latin typeface="Arial Narrow" panose="020B0606020202030204" pitchFamily="34" charset="0"/>
                </a:rPr>
                <a:t>64 colors</a:t>
              </a:r>
              <a:r>
                <a:rPr lang="ca-ES" altLang="ca-ES" dirty="0"/>
                <a:t> </a:t>
              </a:r>
            </a:p>
          </p:txBody>
        </p:sp>
        <p:sp>
          <p:nvSpPr>
            <p:cNvPr id="44" name="Text Box 24"/>
            <p:cNvSpPr txBox="1">
              <a:spLocks noChangeArrowheads="1"/>
            </p:cNvSpPr>
            <p:nvPr/>
          </p:nvSpPr>
          <p:spPr bwMode="auto">
            <a:xfrm>
              <a:off x="4681538" y="4151313"/>
              <a:ext cx="1247775" cy="64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dirty="0" err="1">
                  <a:latin typeface="Arial Narrow" panose="020B0606020202030204" pitchFamily="34" charset="0"/>
                </a:rPr>
                <a:t>Indexat</a:t>
              </a:r>
              <a:endParaRPr lang="es-ES" altLang="ca-ES" sz="1200" b="1" dirty="0">
                <a:latin typeface="Arial Narrow" panose="020B0606020202030204" pitchFamily="34" charset="0"/>
              </a:endParaRPr>
            </a:p>
            <a:p>
              <a:pPr algn="ctr" eaLnBrk="1" hangingPunct="1">
                <a:lnSpc>
                  <a:spcPts val="1400"/>
                </a:lnSpc>
              </a:pPr>
              <a:r>
                <a:rPr lang="es-ES" altLang="ca-ES" sz="1200" b="1" dirty="0" smtClean="0">
                  <a:latin typeface="Arial Narrow" panose="020B0606020202030204" pitchFamily="34" charset="0"/>
                </a:rPr>
                <a:t>4 </a:t>
              </a:r>
              <a:r>
                <a:rPr lang="es-ES" altLang="ca-ES" sz="1200" b="1" dirty="0">
                  <a:latin typeface="Arial Narrow" panose="020B0606020202030204" pitchFamily="34" charset="0"/>
                </a:rPr>
                <a:t>bits per píxel</a:t>
              </a:r>
            </a:p>
            <a:p>
              <a:pPr algn="ctr" eaLnBrk="1" hangingPunct="1">
                <a:lnSpc>
                  <a:spcPts val="1400"/>
                </a:lnSpc>
              </a:pPr>
              <a:r>
                <a:rPr lang="ca-ES" altLang="ca-ES" sz="1200" b="1" dirty="0">
                  <a:latin typeface="Arial Narrow" panose="020B0606020202030204" pitchFamily="34" charset="0"/>
                </a:rPr>
                <a:t>16 colors</a:t>
              </a:r>
              <a:r>
                <a:rPr lang="ca-ES" altLang="ca-ES" dirty="0"/>
                <a:t> </a:t>
              </a:r>
            </a:p>
          </p:txBody>
        </p:sp>
        <p:sp>
          <p:nvSpPr>
            <p:cNvPr id="45" name="Text Box 24"/>
            <p:cNvSpPr txBox="1">
              <a:spLocks noChangeArrowheads="1"/>
            </p:cNvSpPr>
            <p:nvPr/>
          </p:nvSpPr>
          <p:spPr bwMode="auto">
            <a:xfrm>
              <a:off x="6164263" y="4151313"/>
              <a:ext cx="1247775"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a:latin typeface="Arial Narrow" panose="020B0606020202030204" pitchFamily="34" charset="0"/>
                </a:rPr>
                <a:t>Escala de grisos</a:t>
              </a:r>
            </a:p>
            <a:p>
              <a:pPr algn="ctr" eaLnBrk="1" hangingPunct="1">
                <a:lnSpc>
                  <a:spcPts val="1400"/>
                </a:lnSpc>
              </a:pPr>
              <a:r>
                <a:rPr lang="es-ES" altLang="ca-ES" sz="1200" b="1">
                  <a:latin typeface="Arial Narrow" panose="020B0606020202030204" pitchFamily="34" charset="0"/>
                </a:rPr>
                <a:t>8 bits per píxel</a:t>
              </a:r>
            </a:p>
            <a:p>
              <a:pPr algn="ctr" eaLnBrk="1" hangingPunct="1">
                <a:lnSpc>
                  <a:spcPts val="1400"/>
                </a:lnSpc>
              </a:pPr>
              <a:r>
                <a:rPr lang="ca-ES" altLang="ca-ES" sz="1200" b="1">
                  <a:latin typeface="Arial Narrow" panose="020B0606020202030204" pitchFamily="34" charset="0"/>
                </a:rPr>
                <a:t>256 tons de gris</a:t>
              </a:r>
              <a:endParaRPr lang="ca-ES" altLang="ca-ES"/>
            </a:p>
          </p:txBody>
        </p:sp>
        <p:sp>
          <p:nvSpPr>
            <p:cNvPr id="46" name="Text Box 24"/>
            <p:cNvSpPr txBox="1">
              <a:spLocks noChangeArrowheads="1"/>
            </p:cNvSpPr>
            <p:nvPr/>
          </p:nvSpPr>
          <p:spPr bwMode="auto">
            <a:xfrm>
              <a:off x="7646988" y="4151313"/>
              <a:ext cx="1247775"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ts val="1400"/>
                </a:lnSpc>
              </a:pPr>
              <a:r>
                <a:rPr lang="es-ES" altLang="ca-ES" sz="1200" b="1" dirty="0" err="1">
                  <a:latin typeface="Arial Narrow" panose="020B0606020202030204" pitchFamily="34" charset="0"/>
                </a:rPr>
                <a:t>Monocrom</a:t>
              </a:r>
              <a:endParaRPr lang="es-ES" altLang="ca-ES" sz="1200" b="1" dirty="0">
                <a:latin typeface="Arial Narrow" panose="020B0606020202030204" pitchFamily="34" charset="0"/>
              </a:endParaRPr>
            </a:p>
            <a:p>
              <a:pPr algn="ctr" eaLnBrk="1" hangingPunct="1">
                <a:lnSpc>
                  <a:spcPts val="1400"/>
                </a:lnSpc>
              </a:pPr>
              <a:r>
                <a:rPr lang="es-ES" altLang="ca-ES" sz="1200" b="1" dirty="0" smtClean="0">
                  <a:latin typeface="Arial Narrow" panose="020B0606020202030204" pitchFamily="34" charset="0"/>
                </a:rPr>
                <a:t>1 bit </a:t>
              </a:r>
              <a:r>
                <a:rPr lang="es-ES" altLang="ca-ES" sz="1200" b="1" dirty="0">
                  <a:latin typeface="Arial Narrow" panose="020B0606020202030204" pitchFamily="34" charset="0"/>
                </a:rPr>
                <a:t>per píxel</a:t>
              </a:r>
            </a:p>
            <a:p>
              <a:pPr algn="ctr" eaLnBrk="1" hangingPunct="1">
                <a:lnSpc>
                  <a:spcPts val="1400"/>
                </a:lnSpc>
              </a:pPr>
              <a:r>
                <a:rPr lang="ca-ES" altLang="ca-ES" sz="1200" b="1" dirty="0" smtClean="0">
                  <a:latin typeface="Arial Narrow" panose="020B0606020202030204" pitchFamily="34" charset="0"/>
                </a:rPr>
                <a:t>2 colors</a:t>
              </a:r>
              <a:endParaRPr lang="ca-ES" altLang="ca-ES" dirty="0"/>
            </a:p>
          </p:txBody>
        </p:sp>
      </p:grpSp>
      <p:grpSp>
        <p:nvGrpSpPr>
          <p:cNvPr id="14" name="Agrupa 13"/>
          <p:cNvGrpSpPr/>
          <p:nvPr/>
        </p:nvGrpSpPr>
        <p:grpSpPr>
          <a:xfrm>
            <a:off x="139700" y="4778973"/>
            <a:ext cx="8857291" cy="1152000"/>
            <a:chOff x="139700" y="3733972"/>
            <a:chExt cx="8857291" cy="1152000"/>
          </a:xfrm>
        </p:grpSpPr>
        <p:pic>
          <p:nvPicPr>
            <p:cNvPr id="6" name="Imatge 5">
              <a:hlinkClick r:id="rId13" action="ppaction://hlinksldjump"/>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39700" y="3733972"/>
              <a:ext cx="1440000" cy="1152000"/>
            </a:xfrm>
            <a:prstGeom prst="rect">
              <a:avLst/>
            </a:prstGeom>
          </p:spPr>
        </p:pic>
        <p:pic>
          <p:nvPicPr>
            <p:cNvPr id="7" name="Imatge 6">
              <a:hlinkClick r:id="rId15" action="ppaction://hlinksldjump"/>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623158" y="3733972"/>
              <a:ext cx="1440000" cy="1152000"/>
            </a:xfrm>
            <a:prstGeom prst="rect">
              <a:avLst/>
            </a:prstGeom>
          </p:spPr>
        </p:pic>
        <p:pic>
          <p:nvPicPr>
            <p:cNvPr id="9" name="Imatge 8">
              <a:hlinkClick r:id="rId17" action="ppaction://hlinksldjump"/>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3106616" y="3733972"/>
              <a:ext cx="1440000" cy="1152000"/>
            </a:xfrm>
            <a:prstGeom prst="rect">
              <a:avLst/>
            </a:prstGeom>
          </p:spPr>
        </p:pic>
        <p:pic>
          <p:nvPicPr>
            <p:cNvPr id="10" name="Imatge 9">
              <a:hlinkClick r:id="rId19" action="ppaction://hlinksldjump"/>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4590074" y="3733972"/>
              <a:ext cx="1440000" cy="1152000"/>
            </a:xfrm>
            <a:prstGeom prst="rect">
              <a:avLst/>
            </a:prstGeom>
          </p:spPr>
        </p:pic>
        <p:pic>
          <p:nvPicPr>
            <p:cNvPr id="13" name="Imatge 12">
              <a:hlinkClick r:id="rId21" action="ppaction://hlinksldjump"/>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6073532" y="3733972"/>
              <a:ext cx="1440000" cy="1152000"/>
            </a:xfrm>
            <a:prstGeom prst="rect">
              <a:avLst/>
            </a:prstGeom>
          </p:spPr>
        </p:pic>
        <p:pic>
          <p:nvPicPr>
            <p:cNvPr id="15" name="Imatge 14">
              <a:hlinkClick r:id="rId23" action="ppaction://hlinksldjump"/>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7556991" y="3733972"/>
              <a:ext cx="1440000" cy="1152000"/>
            </a:xfrm>
            <a:prstGeom prst="rect">
              <a:avLst/>
            </a:prstGeom>
          </p:spPr>
        </p:pic>
      </p:grpSp>
      <p:sp>
        <p:nvSpPr>
          <p:cNvPr id="16" name="Botó ocult">
            <a:hlinkHover r:id="" action="ppaction://noaction" highlightClick="1"/>
          </p:cNvPr>
          <p:cNvSpPr/>
          <p:nvPr/>
        </p:nvSpPr>
        <p:spPr>
          <a:xfrm>
            <a:off x="72000" y="6007191"/>
            <a:ext cx="9000000" cy="8030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 name="Veure els exemples">
            <a:hlinkClick r:id="" action="ppaction://macro?name=VeureExemples"/>
          </p:cNvPr>
          <p:cNvSpPr/>
          <p:nvPr/>
        </p:nvSpPr>
        <p:spPr>
          <a:xfrm>
            <a:off x="3042000" y="6120000"/>
            <a:ext cx="3060000" cy="540000"/>
          </a:xfrm>
          <a:prstGeom prst="rect">
            <a:avLst/>
          </a:prstGeom>
          <a:noFill/>
        </p:spPr>
        <p:txBody>
          <a:bodyPr wrap="none" lIns="91440" tIns="45720" rIns="91440" bIns="45720">
            <a:spAutoFit/>
          </a:bodyPr>
          <a:lstStyle/>
          <a:p>
            <a:pPr algn="ctr"/>
            <a:r>
              <a:rPr lang="ca-ES" sz="3000" b="1" cap="none" spc="0" dirty="0" smtClean="0">
                <a:ln w="6600">
                  <a:solidFill>
                    <a:schemeClr val="accent2"/>
                  </a:solidFill>
                  <a:prstDash val="solid"/>
                </a:ln>
                <a:solidFill>
                  <a:srgbClr val="FFFFFF"/>
                </a:solidFill>
                <a:effectLst>
                  <a:outerShdw blurRad="38100" dist="38100" dir="2700000" algn="tl">
                    <a:srgbClr val="000000">
                      <a:alpha val="43137"/>
                    </a:srgbClr>
                  </a:outerShdw>
                </a:effectLst>
                <a:latin typeface="Aero Matics Display" panose="020B0603060101010101" pitchFamily="34" charset="0"/>
              </a:rPr>
              <a:t>Veure els exemples</a:t>
            </a:r>
            <a:endParaRPr lang="ca-ES" sz="3000" b="1" cap="none" spc="0" dirty="0">
              <a:ln w="6600">
                <a:solidFill>
                  <a:schemeClr val="accent2"/>
                </a:solidFill>
                <a:prstDash val="solid"/>
              </a:ln>
              <a:solidFill>
                <a:srgbClr val="FFFFFF"/>
              </a:solidFill>
              <a:effectLst>
                <a:outerShdw blurRad="38100" dist="38100" dir="2700000" algn="tl">
                  <a:srgbClr val="000000">
                    <a:alpha val="43137"/>
                  </a:srgbClr>
                </a:outerShdw>
              </a:effectLst>
              <a:latin typeface="Aero Matics Display" panose="020B0603060101010101" pitchFamily="34" charset="0"/>
            </a:endParaRPr>
          </a:p>
        </p:txBody>
      </p:sp>
    </p:spTree>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nodePh="1">
                                  <p:stCondLst>
                                    <p:cond delay="0"/>
                                  </p:stCondLst>
                                  <p:endCondLst>
                                    <p:cond evt="begin" delay="0">
                                      <p:tn val="11"/>
                                    </p:cond>
                                  </p:end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6" grpId="0"/>
      <p:bldP spid="2" grpId="0"/>
    </p:bldLst>
  </p:timing>
</p:sld>
</file>

<file path=ppt/theme/theme1.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4731</TotalTime>
  <Words>5591</Words>
  <Application>Microsoft Office PowerPoint</Application>
  <PresentationFormat>Presentació en pantalla (4:3)</PresentationFormat>
  <Paragraphs>837</Paragraphs>
  <Slides>59</Slides>
  <Notes>59</Notes>
  <HiddenSlides>0</HiddenSlides>
  <MMClips>0</MMClips>
  <ScaleCrop>false</ScaleCrop>
  <HeadingPairs>
    <vt:vector size="6" baseType="variant">
      <vt:variant>
        <vt:lpstr>Tipus de lletra utilitzats</vt:lpstr>
      </vt:variant>
      <vt:variant>
        <vt:i4>9</vt:i4>
      </vt:variant>
      <vt:variant>
        <vt:lpstr>Tema</vt:lpstr>
      </vt:variant>
      <vt:variant>
        <vt:i4>1</vt:i4>
      </vt:variant>
      <vt:variant>
        <vt:lpstr>Títols de les diapositives</vt:lpstr>
      </vt:variant>
      <vt:variant>
        <vt:i4>59</vt:i4>
      </vt:variant>
    </vt:vector>
  </HeadingPairs>
  <TitlesOfParts>
    <vt:vector size="69" baseType="lpstr">
      <vt:lpstr>Calibri</vt:lpstr>
      <vt:lpstr>Aero Matics Display</vt:lpstr>
      <vt:lpstr>Aero Matics</vt:lpstr>
      <vt:lpstr>Arial Narrow</vt:lpstr>
      <vt:lpstr>Arial</vt:lpstr>
      <vt:lpstr>Wingdings</vt:lpstr>
      <vt:lpstr>Aharoni</vt:lpstr>
      <vt:lpstr>Calibri Light</vt:lpstr>
      <vt:lpstr>Aero Matics Light</vt:lpstr>
      <vt:lpstr>Tema de l'Office</vt:lpstr>
      <vt:lpstr>Presentació del PowerPoint</vt:lpstr>
      <vt:lpstr>Què és una imatge digital?</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BMP</vt:lpstr>
      <vt:lpstr>GIF</vt:lpstr>
      <vt:lpstr>JPG</vt:lpstr>
      <vt:lpstr>PNG</vt:lpstr>
      <vt:lpstr>TIF</vt:lpstr>
      <vt:lpstr>Presentació del PowerPoint</vt:lpstr>
      <vt:lpstr>Presentació del PowerPoint</vt:lpstr>
    </vt:vector>
  </TitlesOfParts>
  <Company>LPTRAC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Ramon Àvalos i Calomarde</dc:creator>
  <cp:lastModifiedBy>Ramon Àvalos i Calomarde</cp:lastModifiedBy>
  <cp:revision>451</cp:revision>
  <dcterms:created xsi:type="dcterms:W3CDTF">2015-09-19T20:48:30Z</dcterms:created>
  <dcterms:modified xsi:type="dcterms:W3CDTF">2015-10-26T00:19:25Z</dcterms:modified>
</cp:coreProperties>
</file>